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1703" r:id="rId2"/>
    <p:sldId id="1734" r:id="rId3"/>
    <p:sldId id="1704" r:id="rId4"/>
    <p:sldId id="1721" r:id="rId5"/>
    <p:sldId id="1706" r:id="rId6"/>
    <p:sldId id="1723" r:id="rId7"/>
    <p:sldId id="1722" r:id="rId8"/>
    <p:sldId id="1725" r:id="rId9"/>
    <p:sldId id="1727" r:id="rId10"/>
    <p:sldId id="1730" r:id="rId11"/>
    <p:sldId id="1731" r:id="rId12"/>
    <p:sldId id="1711" r:id="rId13"/>
    <p:sldId id="1735" r:id="rId14"/>
    <p:sldId id="1732" r:id="rId15"/>
    <p:sldId id="1726" r:id="rId16"/>
    <p:sldId id="1724" r:id="rId17"/>
    <p:sldId id="1708" r:id="rId18"/>
    <p:sldId id="1733" r:id="rId19"/>
    <p:sldId id="1710" r:id="rId20"/>
    <p:sldId id="1737" r:id="rId21"/>
    <p:sldId id="1720" r:id="rId22"/>
    <p:sldId id="1739" r:id="rId23"/>
    <p:sldId id="1740" r:id="rId24"/>
    <p:sldId id="1741" r:id="rId25"/>
    <p:sldId id="1742" r:id="rId26"/>
    <p:sldId id="1743" r:id="rId27"/>
    <p:sldId id="1744" r:id="rId28"/>
    <p:sldId id="1747" r:id="rId29"/>
    <p:sldId id="1746" r:id="rId30"/>
    <p:sldId id="1748" r:id="rId31"/>
    <p:sldId id="1749" r:id="rId32"/>
    <p:sldId id="1712" r:id="rId33"/>
    <p:sldId id="1713" r:id="rId34"/>
    <p:sldId id="1715" r:id="rId35"/>
    <p:sldId id="1716" r:id="rId36"/>
    <p:sldId id="1717" r:id="rId37"/>
    <p:sldId id="1714" r:id="rId38"/>
    <p:sldId id="1633" r:id="rId39"/>
    <p:sldId id="1627" r:id="rId40"/>
    <p:sldId id="1634" r:id="rId41"/>
    <p:sldId id="1719" r:id="rId42"/>
    <p:sldId id="1718" r:id="rId43"/>
    <p:sldId id="1738" r:id="rId44"/>
    <p:sldId id="1702" r:id="rId45"/>
    <p:sldId id="1641" r:id="rId46"/>
    <p:sldId id="1635" r:id="rId47"/>
    <p:sldId id="1639" r:id="rId48"/>
  </p:sldIdLst>
  <p:sldSz cx="9144000" cy="5143500" type="screen16x9"/>
  <p:notesSz cx="9144000" cy="6858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/>
  <p:clrMru>
    <a:srgbClr val="DFDBD0"/>
    <a:srgbClr val="3025FF"/>
    <a:srgbClr val="9A0000"/>
    <a:srgbClr val="AD0000"/>
    <a:srgbClr val="96060B"/>
    <a:srgbClr val="CAC9CA"/>
    <a:srgbClr val="848384"/>
    <a:srgbClr val="353535"/>
    <a:srgbClr val="181818"/>
    <a:srgbClr val="E2F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615" autoAdjust="0"/>
    <p:restoredTop sz="87200" autoAdjust="0"/>
  </p:normalViewPr>
  <p:slideViewPr>
    <p:cSldViewPr snapToGrid="0">
      <p:cViewPr varScale="1">
        <p:scale>
          <a:sx n="93" d="100"/>
          <a:sy n="93" d="100"/>
        </p:scale>
        <p:origin x="216" y="6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352" y="387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notesViewPr>
    <p:cSldViewPr snapToObjects="1">
      <p:cViewPr varScale="1">
        <p:scale>
          <a:sx n="125" d="100"/>
          <a:sy n="125" d="100"/>
        </p:scale>
        <p:origin x="-3960" y="-112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69C4B-EC5A-BA4C-B83C-9270746811F3}" type="datetimeFigureOut">
              <a:rPr lang="en-US" smtClean="0"/>
              <a:pPr/>
              <a:t>10/26/21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BECE5B-4CC4-F446-93E7-1DC269D82A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314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tiff>
</file>

<file path=ppt/media/image5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8D36DFA-3B2C-F743-90CA-9BD1CAE78F1A}" type="datetime1">
              <a:rPr lang="en-US"/>
              <a:pPr>
                <a:defRPr/>
              </a:pPr>
              <a:t>10/26/21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17EB13C-F963-D44E-AB67-20FAD2F50C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188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ＭＳ Ｐゴシック" pitchFamily="-112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Banks collect assets from depositors and deploys them where they are needed.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0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compound.finance</a:t>
            </a:r>
            <a:r>
              <a:rPr lang="en-US" dirty="0"/>
              <a:t>/markets/DAI</a:t>
            </a:r>
          </a:p>
          <a:p>
            <a:r>
              <a:rPr lang="en-US" dirty="0"/>
              <a:t>Exchange rate starts at 1 DAI  = 50 </a:t>
            </a:r>
            <a:r>
              <a:rPr lang="en-US" dirty="0" err="1"/>
              <a:t>cDAI</a:t>
            </a:r>
            <a:r>
              <a:rPr lang="en-US" dirty="0"/>
              <a:t>.    Gain since start:  8.3%       (50/46.137) - 1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876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Reduce’s</a:t>
            </a:r>
            <a:r>
              <a:rPr lang="en-US" dirty="0"/>
              <a:t> the exposure of the ETH market, and pays liquidator in </a:t>
            </a:r>
            <a:r>
              <a:rPr lang="en-US" dirty="0" err="1"/>
              <a:t>cDAI</a:t>
            </a:r>
            <a:r>
              <a:rPr lang="en-US" dirty="0"/>
              <a:t>.</a:t>
            </a:r>
          </a:p>
          <a:p>
            <a:r>
              <a:rPr lang="en-US" dirty="0"/>
              <a:t>The # of </a:t>
            </a:r>
            <a:r>
              <a:rPr lang="en-US" dirty="0" err="1"/>
              <a:t>cDAI</a:t>
            </a:r>
            <a:r>
              <a:rPr lang="en-US" dirty="0"/>
              <a:t> liquidated is determined by the current ETH/DAI exchange rate, including a discount for the liquidator.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412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Reduce’s</a:t>
            </a:r>
            <a:r>
              <a:rPr lang="en-US" dirty="0"/>
              <a:t> the exposure of the ETH market, and pays liquidator in </a:t>
            </a:r>
            <a:r>
              <a:rPr lang="en-US" dirty="0" err="1"/>
              <a:t>cDAI</a:t>
            </a:r>
            <a:r>
              <a:rPr lang="en-US" dirty="0"/>
              <a:t>.</a:t>
            </a:r>
          </a:p>
          <a:p>
            <a:r>
              <a:rPr lang="en-US" dirty="0"/>
              <a:t>The # of </a:t>
            </a:r>
            <a:r>
              <a:rPr lang="en-US" dirty="0" err="1"/>
              <a:t>cDAI</a:t>
            </a:r>
            <a:r>
              <a:rPr lang="en-US" dirty="0"/>
              <a:t> liquidated is determined by the current ETH/DAI exchange rate, including a discount for the liquidator.</a:t>
            </a:r>
          </a:p>
          <a:p>
            <a:r>
              <a:rPr lang="en-US" dirty="0"/>
              <a:t>Compound liquidation discount on the exchange rate is 8%.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963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Several automation services are available:  https://</a:t>
            </a:r>
            <a:r>
              <a:rPr lang="en-US" dirty="0" err="1"/>
              <a:t>medium.com</a:t>
            </a:r>
            <a:r>
              <a:rPr lang="en-US" dirty="0"/>
              <a:t>/defi-saver/introducing-compound-automation-automatic-liquidation-protection-for-compound-is-now-live-6f5e2d22c9e0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03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www.theblockcrypto.com</a:t>
            </a:r>
            <a:r>
              <a:rPr lang="en-US" dirty="0"/>
              <a:t>/data/decentralized-finance/cryptocurrency-lending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2009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debank.com</a:t>
            </a:r>
            <a:r>
              <a:rPr lang="en-US" dirty="0"/>
              <a:t>/projects/</a:t>
            </a:r>
            <a:r>
              <a:rPr lang="en-US" dirty="0" err="1"/>
              <a:t>compound?chart_date</a:t>
            </a:r>
            <a:r>
              <a:rPr lang="en-US" dirty="0"/>
              <a:t>=1Y&amp;mode=stats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311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Alice is worried ETH value will fall and she will be liquidated.   Wants to swap ETH collateral for equivalent USDC.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5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Opensea</a:t>
            </a:r>
            <a:r>
              <a:rPr lang="en-US" dirty="0"/>
              <a:t>:  Tx volume of $3.4 billion in August.</a:t>
            </a:r>
          </a:p>
          <a:p>
            <a:r>
              <a:rPr lang="en-US" dirty="0"/>
              <a:t>Importance of digital assets will likely grow over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922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idToOwner</a:t>
            </a:r>
            <a:r>
              <a:rPr lang="en-US" dirty="0"/>
              <a:t>:  maps token ID to owner address</a:t>
            </a:r>
          </a:p>
          <a:p>
            <a:r>
              <a:rPr lang="en-US" dirty="0" err="1"/>
              <a:t>safeTransferFrom</a:t>
            </a:r>
            <a:r>
              <a:rPr lang="en-US" dirty="0"/>
              <a:t>:    transfers </a:t>
            </a:r>
            <a:r>
              <a:rPr lang="en-US" dirty="0" err="1"/>
              <a:t>tokenId</a:t>
            </a:r>
            <a:r>
              <a:rPr lang="en-US" dirty="0"/>
              <a:t> from one owner address to another, and records bytes</a:t>
            </a:r>
          </a:p>
          <a:p>
            <a:r>
              <a:rPr lang="en-US" dirty="0"/>
              <a:t>Approve:  allow address to manager </a:t>
            </a:r>
            <a:r>
              <a:rPr lang="en-US" dirty="0" err="1"/>
              <a:t>tokenId</a:t>
            </a:r>
            <a:endParaRPr lang="en-US" dirty="0"/>
          </a:p>
          <a:p>
            <a:r>
              <a:rPr lang="en-US" dirty="0" err="1"/>
              <a:t>setApprovalForAll</a:t>
            </a:r>
            <a:r>
              <a:rPr lang="en-US" dirty="0"/>
              <a:t>:  allow operator to manage all of </a:t>
            </a:r>
            <a:r>
              <a:rPr lang="en-US" dirty="0" err="1"/>
              <a:t>msg.sender’s</a:t>
            </a:r>
            <a:r>
              <a:rPr lang="en-US" dirty="0"/>
              <a:t> tokens  (_approved=false to revoke)</a:t>
            </a:r>
          </a:p>
          <a:p>
            <a:r>
              <a:rPr lang="en-US" dirty="0" err="1"/>
              <a:t>ownerOf</a:t>
            </a:r>
            <a:r>
              <a:rPr lang="en-US" dirty="0"/>
              <a:t>:  who is the owner of </a:t>
            </a:r>
            <a:r>
              <a:rPr lang="en-US" dirty="0" err="1"/>
              <a:t>tokenId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3799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24x24 picture.     Not ERC-721</a:t>
            </a:r>
          </a:p>
          <a:p>
            <a:r>
              <a:rPr lang="en-US" dirty="0"/>
              <a:t>Snapshot of offers and sales.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750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094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Royalties:   ad revenues on display of item.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10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Movie studio DAO:   participants decide what movie scripts to fund, and then share in profits from movie.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94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Liquidation ratio gives lender time to liquidate before funds are at risk.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1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compound.finance</a:t>
            </a:r>
            <a:r>
              <a:rPr lang="en-US" dirty="0"/>
              <a:t>/markets/ETH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452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18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Aave</a:t>
            </a:r>
            <a:r>
              <a:rPr lang="en-US" dirty="0"/>
              <a:t> </a:t>
            </a:r>
            <a:r>
              <a:rPr lang="en-US" dirty="0" err="1"/>
              <a:t>aTokens</a:t>
            </a:r>
            <a:r>
              <a:rPr lang="en-US" dirty="0"/>
              <a:t> are one-to-one with underlying asset.   Pay interest in </a:t>
            </a:r>
            <a:r>
              <a:rPr lang="en-US" dirty="0" err="1"/>
              <a:t>aTokens</a:t>
            </a:r>
            <a:r>
              <a:rPr lang="en-US" dirty="0"/>
              <a:t> to each owner’s address.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86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cETH</a:t>
            </a:r>
            <a:r>
              <a:rPr lang="en-US" dirty="0"/>
              <a:t> token holders make a profit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773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The more lending and interest payment happen, the higher 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totalBorrowBalance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As 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UnderlyingBalance</a:t>
            </a:r>
            <a:r>
              <a:rPr lang="en-US" sz="1200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ETH</a:t>
            </a:r>
            <a:r>
              <a:rPr lang="en-US" sz="12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baseline="0" dirty="0">
                <a:latin typeface="Calibri" panose="020F0502020204030204" pitchFamily="34" charset="0"/>
                <a:cs typeface="Calibri" panose="020F0502020204030204" pitchFamily="34" charset="0"/>
              </a:rPr>
              <a:t>increases, so does </a:t>
            </a:r>
            <a:r>
              <a:rPr lang="en-US" sz="1200" dirty="0" err="1">
                <a:latin typeface="+mn-lt"/>
              </a:rPr>
              <a:t>cTokenSupply</a:t>
            </a:r>
            <a:r>
              <a:rPr lang="en-US" sz="1200" baseline="-25000" dirty="0" err="1">
                <a:latin typeface="+mn-lt"/>
              </a:rPr>
              <a:t>ETH</a:t>
            </a:r>
            <a:r>
              <a:rPr lang="en-US" sz="1200" baseline="0" dirty="0">
                <a:latin typeface="+mn-lt"/>
              </a:rPr>
              <a:t>  so overall </a:t>
            </a:r>
            <a:r>
              <a:rPr lang="en-US" sz="1200" baseline="0" dirty="0" err="1">
                <a:latin typeface="+mn-lt"/>
              </a:rPr>
              <a:t>ExchangeRate</a:t>
            </a:r>
            <a:r>
              <a:rPr lang="en-US" sz="1200" baseline="0" dirty="0">
                <a:latin typeface="+mn-lt"/>
              </a:rPr>
              <a:t> decreases.</a:t>
            </a:r>
          </a:p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>
                <a:latin typeface="+mn-lt"/>
              </a:rPr>
              <a:t>Need to check the exact mechanism by which interest is added to </a:t>
            </a:r>
            <a:r>
              <a:rPr lang="en-US" sz="1200" baseline="0" dirty="0" err="1">
                <a:latin typeface="+mn-lt"/>
              </a:rPr>
              <a:t>totalBorrowBalance</a:t>
            </a:r>
            <a:r>
              <a:rPr lang="en-US" sz="1200" baseline="0" dirty="0">
                <a:latin typeface="+mn-lt"/>
              </a:rPr>
              <a:t>.  Likely by burning collateral </a:t>
            </a:r>
            <a:r>
              <a:rPr lang="en-US" sz="1200" baseline="0" dirty="0" err="1">
                <a:latin typeface="+mn-lt"/>
              </a:rPr>
              <a:t>cTokens</a:t>
            </a:r>
            <a:r>
              <a:rPr lang="en-US" sz="1200" baseline="0" dirty="0">
                <a:latin typeface="+mn-lt"/>
              </a:rPr>
              <a:t> and increasing </a:t>
            </a:r>
            <a:r>
              <a:rPr lang="en-US" sz="1200" baseline="0" dirty="0" err="1">
                <a:latin typeface="+mn-lt"/>
              </a:rPr>
              <a:t>totalBorrowBalance</a:t>
            </a:r>
            <a:r>
              <a:rPr lang="en-US" sz="1200" baseline="0" dirty="0">
                <a:latin typeface="+mn-lt"/>
              </a:rPr>
              <a:t> by a commensurate amount. </a:t>
            </a:r>
          </a:p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baseline="-25000" dirty="0">
              <a:latin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886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Interest increases with </a:t>
            </a:r>
            <a:r>
              <a:rPr lang="en-US" sz="1200" b="1" dirty="0">
                <a:latin typeface="+mn-lt"/>
              </a:rPr>
              <a:t>U</a:t>
            </a:r>
            <a:r>
              <a:rPr lang="en-US" sz="1200" b="1" baseline="-25000" dirty="0">
                <a:latin typeface="+mn-lt"/>
              </a:rPr>
              <a:t>ETH</a:t>
            </a:r>
          </a:p>
          <a:p>
            <a:r>
              <a:rPr lang="en-US" sz="1200" b="0" baseline="0" dirty="0">
                <a:latin typeface="+mn-lt"/>
              </a:rPr>
              <a:t>Two extremes:   </a:t>
            </a:r>
            <a:r>
              <a:rPr lang="en-US" sz="1200" b="0" baseline="0" dirty="0" err="1">
                <a:latin typeface="+mn-lt"/>
              </a:rPr>
              <a:t>totalBorrowBalance</a:t>
            </a:r>
            <a:r>
              <a:rPr lang="en-US" sz="1200" b="0" baseline="0" dirty="0">
                <a:latin typeface="+mn-lt"/>
              </a:rPr>
              <a:t> = 0  then  U = 0,       </a:t>
            </a:r>
            <a:r>
              <a:rPr lang="en-US" sz="1200" b="0" baseline="0" dirty="0" err="1">
                <a:latin typeface="+mn-lt"/>
              </a:rPr>
              <a:t>availableBalance</a:t>
            </a:r>
            <a:r>
              <a:rPr lang="en-US" sz="1200" b="0" baseline="0" dirty="0">
                <a:latin typeface="+mn-lt"/>
              </a:rPr>
              <a:t> = 0   then   U = 1.</a:t>
            </a:r>
          </a:p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17EB13C-F963-D44E-AB67-20FAD2F50C92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62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5DFC8-652C-2A41-ABFD-B1F021817DFC}" type="datetime1">
              <a:rPr lang="en-US"/>
              <a:pPr>
                <a:defRPr/>
              </a:pPr>
              <a:t>10/26/21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6E5B5C-DED7-1642-8D38-762AABC53A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459348"/>
            <a:ext cx="9144000" cy="1321876"/>
          </a:xfrm>
          <a:prstGeom prst="rect">
            <a:avLst/>
          </a:prstGeom>
          <a:solidFill>
            <a:srgbClr val="5A159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>
              <a:defRPr/>
            </a:pPr>
            <a:endParaRPr lang="en-US" sz="2400" b="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08610"/>
            <a:ext cx="7772400" cy="6953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>
          <a:xfrm>
            <a:off x="365125" y="1"/>
            <a:ext cx="8350251" cy="810599"/>
          </a:xfrm>
          <a:prstGeom prst="roundRect">
            <a:avLst/>
          </a:prstGeom>
          <a:noFill/>
          <a:ln w="9525" cap="flat" cmpd="sng" algn="ctr">
            <a:solidFill>
              <a:srgbClr val="8064A2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kern="0" dirty="0">
              <a:solidFill>
                <a:schemeClr val="bg1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-4763"/>
            <a:ext cx="9144000" cy="838200"/>
          </a:xfrm>
          <a:prstGeom prst="rect">
            <a:avLst/>
          </a:prstGeom>
          <a:solidFill>
            <a:srgbClr val="99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>
              <a:defRPr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4919"/>
            <a:ext cx="8229600" cy="623097"/>
          </a:xfrm>
          <a:prstGeom prst="rect">
            <a:avLst/>
          </a:prstGeom>
        </p:spPr>
        <p:txBody>
          <a:bodyPr wrap="none">
            <a:norm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8184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AF94FB-DBAC-5A49-BBDE-DEB602A733FE}" type="datetime1">
              <a:rPr lang="en-US"/>
              <a:pPr>
                <a:defRPr/>
              </a:pPr>
              <a:t>10/26/21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74F64E-2EE5-7440-95DF-06B2C2E4B0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793E1D0-547A-D244-A03A-F935803C2C43}" type="datetime1">
              <a:rPr lang="en-US"/>
              <a:pPr>
                <a:defRPr/>
              </a:pPr>
              <a:t>10/26/21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A64D269-B643-834D-96C1-658E4275C0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0" r:id="rId1"/>
    <p:sldLayoutId id="2147484101" r:id="rId2"/>
    <p:sldLayoutId id="2147484095" r:id="rId3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-112" charset="-128"/>
          <a:cs typeface="ＭＳ Ｐゴシック" pitchFamily="-112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ＭＳ Ｐゴシック" pitchFamily="-112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/>
        <a:buChar char="•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hackingdistributed.com/2020/03/11/flash-loans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hyperlink" Target="https://etherscan.io/address/0xb47e3cd837ddf8e4c57f05d70ab865de6e193bbb#code" TargetMode="External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570" y="1765005"/>
            <a:ext cx="8502354" cy="999460"/>
          </a:xfrm>
        </p:spPr>
        <p:txBody>
          <a:bodyPr>
            <a:noAutofit/>
          </a:bodyPr>
          <a:lstStyle/>
          <a:p>
            <a:pPr>
              <a:lnSpc>
                <a:spcPts val="5040"/>
              </a:lnSpc>
              <a:spcBef>
                <a:spcPts val="0"/>
              </a:spcBef>
            </a:pPr>
            <a:r>
              <a:rPr lang="en-US" sz="4800" dirty="0" err="1"/>
              <a:t>DeFi</a:t>
            </a:r>
            <a:r>
              <a:rPr lang="en-US" sz="4800" dirty="0"/>
              <a:t> Lending Systems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F1188-11C7-D44B-B40B-6A3A04244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399" y="84621"/>
            <a:ext cx="1223505" cy="12235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EC6456-65FF-AE4F-BF1C-E2E0C33D64E8}"/>
              </a:ext>
            </a:extLst>
          </p:cNvPr>
          <p:cNvSpPr txBox="1"/>
          <p:nvPr/>
        </p:nvSpPr>
        <p:spPr>
          <a:xfrm>
            <a:off x="3444768" y="234708"/>
            <a:ext cx="2480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CS251 Fall 2021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182417-0D84-1647-8BC9-3591C6CAE862}"/>
              </a:ext>
            </a:extLst>
          </p:cNvPr>
          <p:cNvSpPr txBox="1"/>
          <p:nvPr/>
        </p:nvSpPr>
        <p:spPr>
          <a:xfrm>
            <a:off x="3306539" y="719965"/>
            <a:ext cx="2756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(cs251.stanford.edu)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95BE49-D5B5-6345-A235-211F5413DB85}"/>
              </a:ext>
            </a:extLst>
          </p:cNvPr>
          <p:cNvSpPr txBox="1"/>
          <p:nvPr/>
        </p:nvSpPr>
        <p:spPr>
          <a:xfrm>
            <a:off x="3677364" y="3086230"/>
            <a:ext cx="17892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latin typeface="+mn-lt"/>
              </a:rPr>
              <a:t>Dan Boneh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42C2A2-5ED6-F549-AD5B-9F1DF59C459A}"/>
              </a:ext>
            </a:extLst>
          </p:cNvPr>
          <p:cNvSpPr txBox="1"/>
          <p:nvPr/>
        </p:nvSpPr>
        <p:spPr>
          <a:xfrm>
            <a:off x="1056293" y="4423535"/>
            <a:ext cx="7257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HW#3 posted later tonight.    Please fill out the feedback form on Ed.</a:t>
            </a:r>
          </a:p>
        </p:txBody>
      </p:sp>
    </p:spTree>
    <p:extLst>
      <p:ext uri="{BB962C8B-B14F-4D97-AF65-F5344CB8AC3E}">
        <p14:creationId xmlns:p14="http://schemas.microsoft.com/office/powerpoint/2010/main" val="3283693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1A20-E320-CA42-8F8F-AC84CBF20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role of collateral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07039-4138-7248-8B43-671267449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36861"/>
            <a:ext cx="8229600" cy="19905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Several things can happen next:</a:t>
            </a:r>
          </a:p>
          <a:p>
            <a:pPr marL="457200" indent="-457200">
              <a:buAutoNum type="arabicParenBoth"/>
            </a:pPr>
            <a:r>
              <a:rPr lang="en-US" sz="2400" dirty="0"/>
              <a:t>Bob repays loan</a:t>
            </a:r>
          </a:p>
          <a:p>
            <a:pPr marL="457200" indent="-457200">
              <a:buAutoNum type="arabicParenBoth"/>
            </a:pPr>
            <a:r>
              <a:rPr lang="en-US" sz="2400" b="1" dirty="0"/>
              <a:t>Bob defaults on loan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447EDC-1C41-F746-B0D5-937D8EA744A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7694" y="3586783"/>
            <a:ext cx="473557" cy="81647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5E77BE6-F98F-5E49-9C54-2AFEE5362418}"/>
              </a:ext>
            </a:extLst>
          </p:cNvPr>
          <p:cNvGrpSpPr/>
          <p:nvPr/>
        </p:nvGrpSpPr>
        <p:grpSpPr>
          <a:xfrm>
            <a:off x="2553297" y="3934998"/>
            <a:ext cx="3782189" cy="707886"/>
            <a:chOff x="3679371" y="3589407"/>
            <a:chExt cx="3782189" cy="707886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746A5F29-1EFF-1B49-85D4-FFE3BAD28C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9371" y="3943351"/>
              <a:ext cx="3782189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FAA5D4-F708-A545-B5A3-39D6C0FE21FB}"/>
                </a:ext>
              </a:extLst>
            </p:cNvPr>
            <p:cNvSpPr txBox="1"/>
            <p:nvPr/>
          </p:nvSpPr>
          <p:spPr>
            <a:xfrm>
              <a:off x="3731441" y="3589407"/>
              <a:ext cx="354712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+mn-lt"/>
                </a:rPr>
                <a:t>redeem remaining UNI collateral</a:t>
              </a:r>
            </a:p>
            <a:p>
              <a:pPr algn="ctr"/>
              <a:r>
                <a:rPr lang="en-US" sz="2000" dirty="0">
                  <a:latin typeface="+mn-lt"/>
                </a:rPr>
                <a:t>(400 − interest − penalty) UNI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A1A73B1-12E1-5945-A08B-4685054D4BCE}"/>
              </a:ext>
            </a:extLst>
          </p:cNvPr>
          <p:cNvGrpSpPr/>
          <p:nvPr/>
        </p:nvGrpSpPr>
        <p:grpSpPr>
          <a:xfrm>
            <a:off x="475927" y="3129883"/>
            <a:ext cx="1804722" cy="1692248"/>
            <a:chOff x="3485231" y="1271252"/>
            <a:chExt cx="1804722" cy="1692248"/>
          </a:xfrm>
        </p:grpSpPr>
        <p:pic>
          <p:nvPicPr>
            <p:cNvPr id="11" name="Picture 4" descr="Bank clipart bank clip art image - Clipartix">
              <a:extLst>
                <a:ext uri="{FF2B5EF4-FFF2-40B4-BE49-F238E27FC236}">
                  <a16:creationId xmlns:a16="http://schemas.microsoft.com/office/drawing/2014/main" id="{11C74C28-646B-F54A-8A4E-DB214D6AD36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43" t="2567" r="11325"/>
            <a:stretch/>
          </p:blipFill>
          <p:spPr bwMode="auto">
            <a:xfrm>
              <a:off x="3485231" y="1271252"/>
              <a:ext cx="1804722" cy="16922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9613BE-A45B-7E44-ADDB-EF1C3B4CA411}"/>
                </a:ext>
              </a:extLst>
            </p:cNvPr>
            <p:cNvSpPr/>
            <p:nvPr/>
          </p:nvSpPr>
          <p:spPr>
            <a:xfrm>
              <a:off x="4055038" y="1551197"/>
              <a:ext cx="643962" cy="145012"/>
            </a:xfrm>
            <a:prstGeom prst="rect">
              <a:avLst/>
            </a:prstGeom>
            <a:solidFill>
              <a:srgbClr val="DFDBD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tx1"/>
                  </a:solidFill>
                </a:rPr>
                <a:t>CeFi</a:t>
              </a:r>
              <a:endParaRPr lang="en-US" sz="20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00BCBC5-7681-3F4B-98D8-CAE3B38C1294}"/>
              </a:ext>
            </a:extLst>
          </p:cNvPr>
          <p:cNvGrpSpPr/>
          <p:nvPr/>
        </p:nvGrpSpPr>
        <p:grpSpPr>
          <a:xfrm>
            <a:off x="2444442" y="3331272"/>
            <a:ext cx="3891044" cy="400110"/>
            <a:chOff x="2444442" y="3331272"/>
            <a:chExt cx="3891044" cy="40011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2B6902D-04C3-1C42-B11D-2F44B87481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44442" y="3704165"/>
              <a:ext cx="389104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77F341A-EA71-344F-B198-5BAB6EF99C90}"/>
                </a:ext>
              </a:extLst>
            </p:cNvPr>
            <p:cNvSpPr txBox="1"/>
            <p:nvPr/>
          </p:nvSpPr>
          <p:spPr>
            <a:xfrm>
              <a:off x="3052735" y="3331272"/>
              <a:ext cx="22358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I can’t repay  1 ETH</a:t>
              </a:r>
            </a:p>
          </p:txBody>
        </p:sp>
      </p:grp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9CCA13F3-8B0B-904F-AA46-F6680B67B7E8}"/>
              </a:ext>
            </a:extLst>
          </p:cNvPr>
          <p:cNvSpPr/>
          <p:nvPr/>
        </p:nvSpPr>
        <p:spPr>
          <a:xfrm>
            <a:off x="4890408" y="1784999"/>
            <a:ext cx="3575958" cy="1211309"/>
          </a:xfrm>
          <a:prstGeom prst="wedgeRoundRectCallout">
            <a:avLst>
              <a:gd name="adj1" fmla="val -127683"/>
              <a:gd name="adj2" fmla="val 7328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Ok, I’ll keep</a:t>
            </a:r>
            <a:br>
              <a:rPr lang="en-US" dirty="0"/>
            </a:br>
            <a:r>
              <a:rPr lang="en-US" dirty="0"/>
              <a:t>(100 + penalty) UNI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A9DC115-91E4-C14E-B355-62628C837B4B}"/>
              </a:ext>
            </a:extLst>
          </p:cNvPr>
          <p:cNvGrpSpPr/>
          <p:nvPr/>
        </p:nvGrpSpPr>
        <p:grpSpPr>
          <a:xfrm>
            <a:off x="7164495" y="3302066"/>
            <a:ext cx="1926343" cy="1308714"/>
            <a:chOff x="7164495" y="3302066"/>
            <a:chExt cx="1926343" cy="130871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5FF564C-44A2-CD42-AD5C-5A371F0574BA}"/>
                </a:ext>
              </a:extLst>
            </p:cNvPr>
            <p:cNvSpPr/>
            <p:nvPr/>
          </p:nvSpPr>
          <p:spPr>
            <a:xfrm>
              <a:off x="7164495" y="3739267"/>
              <a:ext cx="1804722" cy="8715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+ 500 UNI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− 1 ETH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D79FC1B-55E3-A64B-862A-160892AA2C06}"/>
                </a:ext>
              </a:extLst>
            </p:cNvPr>
            <p:cNvSpPr txBox="1"/>
            <p:nvPr/>
          </p:nvSpPr>
          <p:spPr>
            <a:xfrm>
              <a:off x="7165054" y="3302066"/>
              <a:ext cx="19257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debt position: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3C2019D-0020-1341-BB03-B5B8E0BFF81B}"/>
              </a:ext>
            </a:extLst>
          </p:cNvPr>
          <p:cNvSpPr txBox="1"/>
          <p:nvPr/>
        </p:nvSpPr>
        <p:spPr>
          <a:xfrm>
            <a:off x="7031219" y="3129883"/>
            <a:ext cx="111120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800" b="1" dirty="0">
                <a:solidFill>
                  <a:srgbClr val="FF0000"/>
                </a:solidFill>
                <a:latin typeface="+mn-lt"/>
              </a:rPr>
              <a:t>×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10F5E5-5BF7-5449-8CFD-A315811E333E}"/>
              </a:ext>
            </a:extLst>
          </p:cNvPr>
          <p:cNvSpPr txBox="1"/>
          <p:nvPr/>
        </p:nvSpPr>
        <p:spPr>
          <a:xfrm>
            <a:off x="6688985" y="992145"/>
            <a:ext cx="2388795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(1 ETH = 100 UNI)</a:t>
            </a:r>
          </a:p>
        </p:txBody>
      </p:sp>
    </p:spTree>
    <p:extLst>
      <p:ext uri="{BB962C8B-B14F-4D97-AF65-F5344CB8AC3E}">
        <p14:creationId xmlns:p14="http://schemas.microsoft.com/office/powerpoint/2010/main" val="419795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1A20-E320-CA42-8F8F-AC84CBF20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role of collateral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07039-4138-7248-8B43-671267449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36861"/>
            <a:ext cx="8229600" cy="19905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Several things can happen next:</a:t>
            </a:r>
          </a:p>
          <a:p>
            <a:pPr marL="457200" indent="-457200">
              <a:buAutoNum type="arabicParenBoth"/>
            </a:pPr>
            <a:r>
              <a:rPr lang="en-US" sz="2400" dirty="0"/>
              <a:t>Bob repays loan</a:t>
            </a:r>
          </a:p>
          <a:p>
            <a:pPr marL="457200" indent="-457200">
              <a:buAutoNum type="arabicParenBoth"/>
            </a:pPr>
            <a:r>
              <a:rPr lang="en-US" sz="2400" dirty="0"/>
              <a:t>Bob defaults on loan</a:t>
            </a:r>
          </a:p>
          <a:p>
            <a:pPr marL="457200" indent="-457200">
              <a:buAutoNum type="arabicParenBoth"/>
            </a:pPr>
            <a:r>
              <a:rPr lang="en-US" sz="2400" b="1" dirty="0"/>
              <a:t>Liquidation</a:t>
            </a:r>
            <a:r>
              <a:rPr lang="en-US" sz="2400" dirty="0"/>
              <a:t>:   value of loan increases relative to collateral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7888DFD-BF8A-884C-B0DC-FFE8A14C3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8682" y="3482334"/>
            <a:ext cx="473557" cy="816478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5713834-D1A7-5E44-ACC9-32DA43243CB7}"/>
              </a:ext>
            </a:extLst>
          </p:cNvPr>
          <p:cNvGrpSpPr/>
          <p:nvPr/>
        </p:nvGrpSpPr>
        <p:grpSpPr>
          <a:xfrm>
            <a:off x="475927" y="3129883"/>
            <a:ext cx="1804722" cy="1692248"/>
            <a:chOff x="3485231" y="1271252"/>
            <a:chExt cx="1804722" cy="1692248"/>
          </a:xfrm>
        </p:grpSpPr>
        <p:pic>
          <p:nvPicPr>
            <p:cNvPr id="25" name="Picture 4" descr="Bank clipart bank clip art image - Clipartix">
              <a:extLst>
                <a:ext uri="{FF2B5EF4-FFF2-40B4-BE49-F238E27FC236}">
                  <a16:creationId xmlns:a16="http://schemas.microsoft.com/office/drawing/2014/main" id="{CD1E2C87-B45F-0245-8769-DA9D572535A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43" t="2567" r="11325"/>
            <a:stretch/>
          </p:blipFill>
          <p:spPr bwMode="auto">
            <a:xfrm>
              <a:off x="3485231" y="1271252"/>
              <a:ext cx="1804722" cy="16922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758FCDA-7A0C-1D46-8176-D0B32BD96A55}"/>
                </a:ext>
              </a:extLst>
            </p:cNvPr>
            <p:cNvSpPr/>
            <p:nvPr/>
          </p:nvSpPr>
          <p:spPr>
            <a:xfrm>
              <a:off x="4055038" y="1551197"/>
              <a:ext cx="643962" cy="145012"/>
            </a:xfrm>
            <a:prstGeom prst="rect">
              <a:avLst/>
            </a:prstGeom>
            <a:solidFill>
              <a:srgbClr val="DFDBD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tx1"/>
                  </a:solidFill>
                </a:rPr>
                <a:t>CeFi</a:t>
              </a:r>
              <a:endParaRPr lang="en-US" sz="20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0491CAD-74DF-E747-BE2C-D97D8D6F084F}"/>
              </a:ext>
            </a:extLst>
          </p:cNvPr>
          <p:cNvGrpSpPr/>
          <p:nvPr/>
        </p:nvGrpSpPr>
        <p:grpSpPr>
          <a:xfrm>
            <a:off x="2444440" y="3331272"/>
            <a:ext cx="2633746" cy="1015663"/>
            <a:chOff x="2444440" y="3331272"/>
            <a:chExt cx="2633746" cy="1015663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C0D8578-7E46-7F4C-BBC6-57FEAAF948C9}"/>
                </a:ext>
              </a:extLst>
            </p:cNvPr>
            <p:cNvCxnSpPr>
              <a:cxnSpLocks/>
            </p:cNvCxnSpPr>
            <p:nvPr/>
          </p:nvCxnSpPr>
          <p:spPr>
            <a:xfrm>
              <a:off x="2444440" y="3704165"/>
              <a:ext cx="263374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E16A210-BF1F-594F-89A9-321779CF56E5}"/>
                </a:ext>
              </a:extLst>
            </p:cNvPr>
            <p:cNvSpPr txBox="1"/>
            <p:nvPr/>
          </p:nvSpPr>
          <p:spPr>
            <a:xfrm>
              <a:off x="2560065" y="3331272"/>
              <a:ext cx="251299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+mn-lt"/>
                </a:rPr>
                <a:t>I need to liquidate</a:t>
              </a:r>
              <a:br>
                <a:rPr lang="en-US" sz="2000" dirty="0">
                  <a:latin typeface="+mn-lt"/>
                </a:rPr>
              </a:br>
              <a:r>
                <a:rPr lang="en-US" sz="2000" dirty="0">
                  <a:latin typeface="+mn-lt"/>
                </a:rPr>
                <a:t>your collateral</a:t>
              </a:r>
            </a:p>
            <a:p>
              <a:pPr algn="ctr"/>
              <a:r>
                <a:rPr lang="en-US" sz="2000" dirty="0">
                  <a:latin typeface="+mn-lt"/>
                </a:rPr>
                <a:t>(and charge a penalty)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CEEFAD-D9C8-304B-8078-E6A57FB45568}"/>
              </a:ext>
            </a:extLst>
          </p:cNvPr>
          <p:cNvSpPr txBox="1"/>
          <p:nvPr/>
        </p:nvSpPr>
        <p:spPr>
          <a:xfrm>
            <a:off x="643704" y="4701365"/>
            <a:ext cx="8149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lender needs to liquidate  </a:t>
            </a:r>
            <a:r>
              <a:rPr lang="en-US" b="1" dirty="0">
                <a:latin typeface="+mn-lt"/>
              </a:rPr>
              <a:t>before</a:t>
            </a:r>
            <a:r>
              <a:rPr lang="en-US" dirty="0">
                <a:latin typeface="+mn-lt"/>
              </a:rPr>
              <a:t>  value(debt) &gt; value(collateral)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4AFCA6C-46D8-B543-91C0-8EC6F66F97D0}"/>
              </a:ext>
            </a:extLst>
          </p:cNvPr>
          <p:cNvGrpSpPr/>
          <p:nvPr/>
        </p:nvGrpSpPr>
        <p:grpSpPr>
          <a:xfrm>
            <a:off x="7164495" y="3302066"/>
            <a:ext cx="1926343" cy="1308714"/>
            <a:chOff x="7164495" y="3302066"/>
            <a:chExt cx="1926343" cy="1308714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7FF2FF3-FE23-1F4C-88AD-6EFE6E522DF1}"/>
                </a:ext>
              </a:extLst>
            </p:cNvPr>
            <p:cNvSpPr/>
            <p:nvPr/>
          </p:nvSpPr>
          <p:spPr>
            <a:xfrm>
              <a:off x="7164495" y="3739267"/>
              <a:ext cx="1804722" cy="8715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+ 500 UNI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− 1 ETH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85350F-9D41-B946-8C38-6132F32494CA}"/>
                </a:ext>
              </a:extLst>
            </p:cNvPr>
            <p:cNvSpPr txBox="1"/>
            <p:nvPr/>
          </p:nvSpPr>
          <p:spPr>
            <a:xfrm>
              <a:off x="7165054" y="3302066"/>
              <a:ext cx="19257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debt position:</a:t>
              </a: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DB4754EA-09F9-3A4D-AE55-C8472702A8F6}"/>
              </a:ext>
            </a:extLst>
          </p:cNvPr>
          <p:cNvSpPr/>
          <p:nvPr/>
        </p:nvSpPr>
        <p:spPr>
          <a:xfrm>
            <a:off x="7164495" y="3749009"/>
            <a:ext cx="1804722" cy="8715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+ 100 UNI</a:t>
            </a:r>
          </a:p>
          <a:p>
            <a:r>
              <a:rPr lang="en-US" dirty="0">
                <a:solidFill>
                  <a:schemeClr val="tx1"/>
                </a:solidFill>
              </a:rPr>
              <a:t>− 0 ETH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AAF6D8-62D8-F641-A238-285EC0CAF7A4}"/>
              </a:ext>
            </a:extLst>
          </p:cNvPr>
          <p:cNvSpPr txBox="1"/>
          <p:nvPr/>
        </p:nvSpPr>
        <p:spPr>
          <a:xfrm>
            <a:off x="6688985" y="992145"/>
            <a:ext cx="2409634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+mn-lt"/>
              </a:rPr>
              <a:t>(1 ETH = 400 UNI)</a:t>
            </a:r>
          </a:p>
        </p:txBody>
      </p:sp>
    </p:spTree>
    <p:extLst>
      <p:ext uri="{BB962C8B-B14F-4D97-AF65-F5344CB8AC3E}">
        <p14:creationId xmlns:p14="http://schemas.microsoft.com/office/powerpoint/2010/main" val="315386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1.38889E-6 4.32099E-6 L 1.38889E-6 -0.07223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3E8A5-BFC4-A047-987A-C6BA0B74B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D0564-F4AC-7A40-A777-546951DAA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542" y="971544"/>
            <a:ext cx="8686800" cy="41719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Collateral</a:t>
            </a:r>
            <a:r>
              <a:rPr lang="en-US" dirty="0"/>
              <a:t>:   assets that serve as a security deposit </a:t>
            </a:r>
          </a:p>
          <a:p>
            <a:pPr marL="0" indent="0">
              <a:spcBef>
                <a:spcPts val="1872"/>
              </a:spcBef>
              <a:buNone/>
            </a:pPr>
            <a:r>
              <a:rPr lang="en-US" b="1" dirty="0"/>
              <a:t>Over-collateralization</a:t>
            </a:r>
            <a:r>
              <a:rPr lang="en-US" dirty="0"/>
              <a:t>:   borrower has to provide</a:t>
            </a:r>
            <a:br>
              <a:rPr lang="en-US" dirty="0"/>
            </a:br>
            <a:r>
              <a:rPr lang="en-US" dirty="0"/>
              <a:t>			</a:t>
            </a:r>
            <a:r>
              <a:rPr lang="en-US" i="1" dirty="0"/>
              <a:t>value(collateral) &gt; value(loan) </a:t>
            </a:r>
            <a:endParaRPr lang="en-US" dirty="0"/>
          </a:p>
          <a:p>
            <a:pPr marL="0" indent="0">
              <a:spcBef>
                <a:spcPts val="672"/>
              </a:spcBef>
              <a:buNone/>
            </a:pPr>
            <a:r>
              <a:rPr lang="en-US" b="1" dirty="0"/>
              <a:t>Under-collateralization</a:t>
            </a:r>
            <a:r>
              <a:rPr lang="en-US" dirty="0"/>
              <a:t>:  </a:t>
            </a:r>
            <a:r>
              <a:rPr lang="en-US" i="1" dirty="0"/>
              <a:t>value(collateral) &lt; value(loan) </a:t>
            </a:r>
            <a:endParaRPr lang="en-US" dirty="0"/>
          </a:p>
          <a:p>
            <a:pPr marL="0" indent="0">
              <a:spcBef>
                <a:spcPts val="3672"/>
              </a:spcBef>
              <a:buNone/>
            </a:pPr>
            <a:r>
              <a:rPr lang="en-US" b="1" dirty="0"/>
              <a:t>Liquidation</a:t>
            </a:r>
            <a:r>
              <a:rPr lang="en-US" dirty="0"/>
              <a:t>:  </a:t>
            </a:r>
            <a:br>
              <a:rPr lang="en-US" dirty="0"/>
            </a:br>
            <a:r>
              <a:rPr lang="en-US" dirty="0"/>
              <a:t>	if    value(debt)  &gt;  0.6  × value(collateral) </a:t>
            </a:r>
          </a:p>
          <a:p>
            <a:pPr marL="457200" lvl="1" indent="0">
              <a:buNone/>
            </a:pPr>
            <a:r>
              <a:rPr lang="en-US" dirty="0"/>
              <a:t>then collateral is liquidated until inequality flips</a:t>
            </a:r>
          </a:p>
          <a:p>
            <a:pPr marL="457200" lvl="1" indent="0">
              <a:buNone/>
            </a:pPr>
            <a:r>
              <a:rPr lang="en-US" dirty="0"/>
              <a:t>(liquidation reduces both sides of the inequality)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50A966A-D1E7-694F-A268-B6461BF42431}"/>
              </a:ext>
            </a:extLst>
          </p:cNvPr>
          <p:cNvGrpSpPr/>
          <p:nvPr/>
        </p:nvGrpSpPr>
        <p:grpSpPr>
          <a:xfrm>
            <a:off x="3526967" y="3044955"/>
            <a:ext cx="4914900" cy="1086176"/>
            <a:chOff x="4180113" y="3044955"/>
            <a:chExt cx="4914900" cy="1086176"/>
          </a:xfrm>
        </p:grpSpPr>
        <p:sp>
          <p:nvSpPr>
            <p:cNvPr id="4" name="Rounded Rectangular Callout 3">
              <a:extLst>
                <a:ext uri="{FF2B5EF4-FFF2-40B4-BE49-F238E27FC236}">
                  <a16:creationId xmlns:a16="http://schemas.microsoft.com/office/drawing/2014/main" id="{961808C3-9D67-8A48-841A-73C87F14287B}"/>
                </a:ext>
              </a:extLst>
            </p:cNvPr>
            <p:cNvSpPr/>
            <p:nvPr/>
          </p:nvSpPr>
          <p:spPr>
            <a:xfrm>
              <a:off x="5633356" y="3044955"/>
              <a:ext cx="3461657" cy="612648"/>
            </a:xfrm>
            <a:prstGeom prst="wedgeRoundRectCallout">
              <a:avLst>
                <a:gd name="adj1" fmla="val -73191"/>
                <a:gd name="adj2" fmla="val 49174"/>
                <a:gd name="adj3" fmla="val 1666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collateral factor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D3D17F6-37AB-FB4B-814D-A9327B394D4A}"/>
                </a:ext>
              </a:extLst>
            </p:cNvPr>
            <p:cNvSpPr/>
            <p:nvPr/>
          </p:nvSpPr>
          <p:spPr>
            <a:xfrm>
              <a:off x="4180113" y="3641274"/>
              <a:ext cx="653143" cy="489857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617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7AA8-6CBA-A345-B786-D0132AB8E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Collateral factor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0A57C-D01D-7749-9CA6-C2F05A98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2473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CollateralFactor</a:t>
            </a:r>
            <a:r>
              <a:rPr lang="en-US" dirty="0"/>
              <a:t>  ∈  [0,1]</a:t>
            </a:r>
          </a:p>
          <a:p>
            <a:r>
              <a:rPr lang="en-US" dirty="0"/>
              <a:t>Max value that can be borrowed using this collateral</a:t>
            </a:r>
          </a:p>
          <a:p>
            <a:pPr>
              <a:spcBef>
                <a:spcPts val="2472"/>
              </a:spcBef>
            </a:pPr>
            <a:r>
              <a:rPr lang="en-US" dirty="0"/>
              <a:t>High volatility asset   ⟹   low collateral factor</a:t>
            </a:r>
          </a:p>
          <a:p>
            <a:r>
              <a:rPr lang="en-US" dirty="0"/>
              <a:t>Relatively stable asset  ⟹   higher collateral factor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98A13A-C92F-1844-81F8-017629F81130}"/>
              </a:ext>
            </a:extLst>
          </p:cNvPr>
          <p:cNvSpPr txBox="1"/>
          <p:nvPr/>
        </p:nvSpPr>
        <p:spPr>
          <a:xfrm>
            <a:off x="571500" y="3943349"/>
            <a:ext cx="79592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spcBef>
                <a:spcPts val="3072"/>
              </a:spcBef>
              <a:buNone/>
            </a:pPr>
            <a:r>
              <a:rPr lang="en-US" sz="2800" u="sng" dirty="0">
                <a:latin typeface="Calibri" panose="020F0502020204030204" pitchFamily="34" charset="0"/>
                <a:cs typeface="Calibri" panose="020F0502020204030204" pitchFamily="34" charset="0"/>
              </a:rPr>
              <a:t>Examples: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(on Compound)</a:t>
            </a:r>
          </a:p>
          <a:p>
            <a:pPr marL="0" indent="0"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	ETH, DAI:  75%,		   UNI: 60%,   		YFI:  35%</a:t>
            </a:r>
          </a:p>
        </p:txBody>
      </p:sp>
    </p:spTree>
    <p:extLst>
      <p:ext uri="{BB962C8B-B14F-4D97-AF65-F5344CB8AC3E}">
        <p14:creationId xmlns:p14="http://schemas.microsoft.com/office/powerpoint/2010/main" val="1478007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A15C-8C2F-6B44-A4F4-AE2F67FA6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Health of a debt position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C443EB-BF54-3B4E-AA6F-2251CD533395}"/>
              </a:ext>
            </a:extLst>
          </p:cNvPr>
          <p:cNvSpPr/>
          <p:nvPr/>
        </p:nvSpPr>
        <p:spPr>
          <a:xfrm>
            <a:off x="1649375" y="2174441"/>
            <a:ext cx="4976132" cy="13226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D202C3-8101-4547-834B-E7D3AC53F75E}"/>
              </a:ext>
            </a:extLst>
          </p:cNvPr>
          <p:cNvSpPr txBox="1"/>
          <p:nvPr/>
        </p:nvSpPr>
        <p:spPr>
          <a:xfrm>
            <a:off x="791369" y="4175649"/>
            <a:ext cx="7104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 err="1">
                <a:latin typeface="+mn-lt"/>
              </a:rPr>
              <a:t>helath</a:t>
            </a:r>
            <a:r>
              <a:rPr lang="en-US" dirty="0">
                <a:latin typeface="+mn-lt"/>
              </a:rPr>
              <a:t> &lt; 1       ⟹      triggers liquidation until (health ≥ 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158296-9696-7E4F-B031-DEE5744E7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4" y="1167629"/>
            <a:ext cx="8490857" cy="7129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928B9A-D27D-444D-8C9A-C51D2BFBC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856" y="2448489"/>
            <a:ext cx="4179170" cy="8398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F23754-DC7C-4E40-91C3-F69B49D698AC}"/>
              </a:ext>
            </a:extLst>
          </p:cNvPr>
          <p:cNvSpPr txBox="1"/>
          <p:nvPr/>
        </p:nvSpPr>
        <p:spPr>
          <a:xfrm>
            <a:off x="326568" y="1568054"/>
            <a:ext cx="1165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(in ETH)</a:t>
            </a:r>
          </a:p>
        </p:txBody>
      </p:sp>
    </p:spTree>
    <p:extLst>
      <p:ext uri="{BB962C8B-B14F-4D97-AF65-F5344CB8AC3E}">
        <p14:creationId xmlns:p14="http://schemas.microsoft.com/office/powerpoint/2010/main" val="3058502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B1AB8-AF61-6245-8B08-7BF702C55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tabLst>
                <a:tab pos="2443163" algn="l"/>
              </a:tabLst>
            </a:pPr>
            <a:r>
              <a:rPr lang="en-US" dirty="0"/>
              <a:t>Example:  </a:t>
            </a:r>
            <a:r>
              <a:rPr lang="en-US" dirty="0" err="1"/>
              <a:t>Aave</a:t>
            </a:r>
            <a:r>
              <a:rPr lang="en-US" dirty="0"/>
              <a:t> dashboard   </a:t>
            </a:r>
            <a:r>
              <a:rPr lang="en-US" sz="2700" dirty="0"/>
              <a:t>(a </a:t>
            </a:r>
            <a:r>
              <a:rPr lang="en-US" sz="2700" dirty="0" err="1"/>
              <a:t>DeFi</a:t>
            </a:r>
            <a:r>
              <a:rPr lang="en-US" sz="2700" dirty="0"/>
              <a:t> lending </a:t>
            </a:r>
            <a:r>
              <a:rPr lang="en-US" sz="2700" dirty="0" err="1"/>
              <a:t>Dapp</a:t>
            </a:r>
            <a:r>
              <a:rPr lang="en-US" sz="2700" dirty="0"/>
              <a:t>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A4AF60-F727-7746-B28B-9944F4214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6" y="1207245"/>
            <a:ext cx="8293392" cy="33296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9C469E-7717-B147-AB3B-654BD596692A}"/>
              </a:ext>
            </a:extLst>
          </p:cNvPr>
          <p:cNvSpPr txBox="1"/>
          <p:nvPr/>
        </p:nvSpPr>
        <p:spPr>
          <a:xfrm>
            <a:off x="7424057" y="4835723"/>
            <a:ext cx="18451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+mn-lt"/>
              </a:rPr>
              <a:t>Credit: Arthur Gervais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8E1691-122D-754E-8587-0C7506ACBC96}"/>
              </a:ext>
            </a:extLst>
          </p:cNvPr>
          <p:cNvSpPr/>
          <p:nvPr/>
        </p:nvSpPr>
        <p:spPr>
          <a:xfrm>
            <a:off x="5181600" y="1643743"/>
            <a:ext cx="979714" cy="587828"/>
          </a:xfrm>
          <a:prstGeom prst="rect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B0F30BD-F4EE-BB44-B536-28A4B62DABB9}"/>
              </a:ext>
            </a:extLst>
          </p:cNvPr>
          <p:cNvGrpSpPr/>
          <p:nvPr/>
        </p:nvGrpSpPr>
        <p:grpSpPr>
          <a:xfrm>
            <a:off x="6749142" y="2872061"/>
            <a:ext cx="2132082" cy="1064194"/>
            <a:chOff x="6749142" y="2872061"/>
            <a:chExt cx="2132082" cy="106419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A75DE26-823E-2941-A532-65740EF58F4D}"/>
                </a:ext>
              </a:extLst>
            </p:cNvPr>
            <p:cNvSpPr/>
            <p:nvPr/>
          </p:nvSpPr>
          <p:spPr>
            <a:xfrm>
              <a:off x="6749142" y="2872061"/>
              <a:ext cx="1186543" cy="1064194"/>
            </a:xfrm>
            <a:prstGeom prst="rect">
              <a:avLst/>
            </a:prstGeom>
            <a:noFill/>
            <a:ln w="381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5A18E06-19E5-A445-A79C-C43A920980D2}"/>
                </a:ext>
              </a:extLst>
            </p:cNvPr>
            <p:cNvSpPr txBox="1"/>
            <p:nvPr/>
          </p:nvSpPr>
          <p:spPr>
            <a:xfrm>
              <a:off x="7947955" y="3129813"/>
              <a:ext cx="9332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actions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07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3F1B3-DBCA-FA4F-B7F5-2B991B5AF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Why borrow ETH?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A8B8E-6247-A94E-A1AF-7DE69D641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36861"/>
            <a:ext cx="8229600" cy="62309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If Bob has collateral, why can’t he just buy ETH?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FE18B5-D3AD-674C-8FF7-DAA09D31FF62}"/>
              </a:ext>
            </a:extLst>
          </p:cNvPr>
          <p:cNvSpPr txBox="1"/>
          <p:nvPr/>
        </p:nvSpPr>
        <p:spPr>
          <a:xfrm>
            <a:off x="314619" y="2066334"/>
            <a:ext cx="85147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Bob may need ETH </a:t>
            </a:r>
            <a:r>
              <a:rPr lang="en-US" dirty="0">
                <a:latin typeface="+mn-lt"/>
              </a:rPr>
              <a:t>(e.g., to buy in-game </a:t>
            </a:r>
            <a:r>
              <a:rPr lang="en-US" dirty="0" err="1">
                <a:latin typeface="+mn-lt"/>
              </a:rPr>
              <a:t>Axies</a:t>
            </a:r>
            <a:r>
              <a:rPr lang="en-US" dirty="0">
                <a:latin typeface="+mn-lt"/>
              </a:rPr>
              <a:t>)</a:t>
            </a:r>
            <a:r>
              <a:rPr lang="en-US" sz="2800" dirty="0">
                <a:latin typeface="+mn-lt"/>
              </a:rPr>
              <a:t>, </a:t>
            </a:r>
            <a:br>
              <a:rPr lang="en-US" sz="2800" dirty="0">
                <a:latin typeface="+mn-lt"/>
              </a:rPr>
            </a:br>
            <a:r>
              <a:rPr lang="en-US" sz="2800" dirty="0">
                <a:latin typeface="+mn-lt"/>
              </a:rPr>
              <a:t>but he might not want to sell his collateral  </a:t>
            </a:r>
            <a:r>
              <a:rPr lang="en-US" dirty="0">
                <a:latin typeface="+mn-lt"/>
              </a:rPr>
              <a:t>(e.g., an NFT) </a:t>
            </a:r>
            <a:endParaRPr lang="en-US" sz="2800" dirty="0">
              <a:latin typeface="+mn-lt"/>
            </a:endParaRPr>
          </a:p>
          <a:p>
            <a:pPr algn="l"/>
            <a:endParaRPr lang="en-US" sz="2800" dirty="0">
              <a:latin typeface="+mn-lt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As an investment strategy:  using UNI to borrow ETH gives Bob exposure to both</a:t>
            </a:r>
          </a:p>
        </p:txBody>
      </p:sp>
    </p:spTree>
    <p:extLst>
      <p:ext uri="{BB962C8B-B14F-4D97-AF65-F5344CB8AC3E}">
        <p14:creationId xmlns:p14="http://schemas.microsoft.com/office/powerpoint/2010/main" val="60532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1A1ED-F13C-7940-B846-7307D28D1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problem with </a:t>
            </a:r>
            <a:r>
              <a:rPr lang="en-US" dirty="0" err="1"/>
              <a:t>CeFi</a:t>
            </a:r>
            <a:r>
              <a:rPr lang="en-US" dirty="0"/>
              <a:t> lending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92400-89F8-B74F-BC5F-7F8CD211F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200151"/>
            <a:ext cx="8539843" cy="3818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Users must trust the </a:t>
            </a:r>
            <a:r>
              <a:rPr lang="en-US" dirty="0" err="1"/>
              <a:t>CeFi</a:t>
            </a:r>
            <a:r>
              <a:rPr lang="en-US" dirty="0"/>
              <a:t> institution:</a:t>
            </a:r>
          </a:p>
          <a:p>
            <a:pPr lvl="1"/>
            <a:r>
              <a:rPr lang="en-US" dirty="0"/>
              <a:t>Not to get hacked, steal assets, or miscalculate</a:t>
            </a:r>
          </a:p>
          <a:p>
            <a:pPr lvl="1"/>
            <a:r>
              <a:rPr lang="en-US" dirty="0"/>
              <a:t>This is why traditional finance is regulated </a:t>
            </a:r>
          </a:p>
          <a:p>
            <a:pPr>
              <a:spcBef>
                <a:spcPts val="2472"/>
              </a:spcBef>
            </a:pPr>
            <a:r>
              <a:rPr lang="en-US" dirty="0"/>
              <a:t>Interest payments go to the exchange, not liquidity provider Alice</a:t>
            </a:r>
          </a:p>
          <a:p>
            <a:pPr>
              <a:spcBef>
                <a:spcPts val="2472"/>
              </a:spcBef>
            </a:pPr>
            <a:r>
              <a:rPr lang="en-US" dirty="0" err="1"/>
              <a:t>CeFi</a:t>
            </a:r>
            <a:r>
              <a:rPr lang="en-US" dirty="0"/>
              <a:t> fully controls spread     </a:t>
            </a:r>
            <a:r>
              <a:rPr lang="en-US" sz="2000" dirty="0"/>
              <a:t>(borrow interest – deposit interest)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387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D0B90B-6BC1-974C-8951-895F659402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DeFi</a:t>
            </a:r>
            <a:r>
              <a:rPr lang="en-US" dirty="0"/>
              <a:t>  Lending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6F52DE-ACD2-4940-A54D-995A7F6E7CF1}"/>
              </a:ext>
            </a:extLst>
          </p:cNvPr>
          <p:cNvSpPr txBox="1"/>
          <p:nvPr/>
        </p:nvSpPr>
        <p:spPr>
          <a:xfrm>
            <a:off x="890673" y="3087091"/>
            <a:ext cx="736265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+mn-lt"/>
              </a:rPr>
              <a:t>Can we build an on-chain lending </a:t>
            </a:r>
            <a:r>
              <a:rPr lang="en-US" sz="3200" dirty="0" err="1">
                <a:latin typeface="+mn-lt"/>
              </a:rPr>
              <a:t>Dapp</a:t>
            </a:r>
            <a:r>
              <a:rPr lang="en-US" sz="3200" dirty="0">
                <a:latin typeface="+mn-lt"/>
              </a:rPr>
              <a:t>?</a:t>
            </a:r>
          </a:p>
          <a:p>
            <a:pPr>
              <a:spcBef>
                <a:spcPts val="1200"/>
              </a:spcBef>
            </a:pPr>
            <a:r>
              <a:rPr lang="en-US" sz="2800" dirty="0">
                <a:latin typeface="+mn-lt"/>
              </a:rPr>
              <a:t>	⟹  no central trusted parties</a:t>
            </a:r>
          </a:p>
          <a:p>
            <a:pPr>
              <a:spcBef>
                <a:spcPts val="1200"/>
              </a:spcBef>
            </a:pPr>
            <a:r>
              <a:rPr lang="en-US" sz="2800" dirty="0">
                <a:latin typeface="+mn-lt"/>
              </a:rPr>
              <a:t>	⟹  code available on Ethereum for inspection</a:t>
            </a:r>
          </a:p>
        </p:txBody>
      </p:sp>
    </p:spTree>
    <p:extLst>
      <p:ext uri="{BB962C8B-B14F-4D97-AF65-F5344CB8AC3E}">
        <p14:creationId xmlns:p14="http://schemas.microsoft.com/office/powerpoint/2010/main" val="3279894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E9A23-1BB1-CC41-98EF-83F122BAB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first idea:  an order book </a:t>
            </a:r>
            <a:r>
              <a:rPr lang="en-US" dirty="0" err="1"/>
              <a:t>Dapp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09E293-7970-F84B-82A3-961C8A110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51" y="973962"/>
            <a:ext cx="7129497" cy="40446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75C081-7274-2F4E-BD8D-57D23347955F}"/>
              </a:ext>
            </a:extLst>
          </p:cNvPr>
          <p:cNvSpPr txBox="1"/>
          <p:nvPr/>
        </p:nvSpPr>
        <p:spPr>
          <a:xfrm>
            <a:off x="130629" y="4681835"/>
            <a:ext cx="3334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(large institutions, banks)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F28E98-6C2A-0F46-BE51-B021B75FB8CB}"/>
              </a:ext>
            </a:extLst>
          </p:cNvPr>
          <p:cNvSpPr txBox="1"/>
          <p:nvPr/>
        </p:nvSpPr>
        <p:spPr>
          <a:xfrm>
            <a:off x="7045263" y="4833915"/>
            <a:ext cx="2182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Credit: Eddy </a:t>
            </a:r>
            <a:r>
              <a:rPr lang="en-US" sz="1800" dirty="0" err="1">
                <a:latin typeface="+mn-lt"/>
              </a:rPr>
              <a:t>Lazzarin</a:t>
            </a:r>
            <a:r>
              <a:rPr lang="en-US" sz="1800" dirty="0"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8730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43F624-8B0B-684E-8942-B79FE0F989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few words on </a:t>
            </a:r>
            <a:r>
              <a:rPr lang="en-US" dirty="0" err="1"/>
              <a:t>WorldCoin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E14DC-18B4-DD41-879F-F0BC05B6A3AC}"/>
              </a:ext>
            </a:extLst>
          </p:cNvPr>
          <p:cNvSpPr txBox="1"/>
          <p:nvPr/>
        </p:nvSpPr>
        <p:spPr>
          <a:xfrm>
            <a:off x="936171" y="452735"/>
            <a:ext cx="2852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By popular request …</a:t>
            </a:r>
          </a:p>
        </p:txBody>
      </p:sp>
      <p:pic>
        <p:nvPicPr>
          <p:cNvPr id="1026" name="Picture 2" descr="Worldcoin's orb-shaped devices scan people's eyes in exchange for cryptocurrency.">
            <a:extLst>
              <a:ext uri="{FF2B5EF4-FFF2-40B4-BE49-F238E27FC236}">
                <a16:creationId xmlns:a16="http://schemas.microsoft.com/office/drawing/2014/main" id="{FE2CE2DB-26F3-604D-A701-16148A1AC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6453" y="3273160"/>
            <a:ext cx="2771094" cy="156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3025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E9A23-1BB1-CC41-98EF-83F122BAB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D9404-3FE8-D041-A9DA-E4B43B832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Computationally expensive</a:t>
            </a:r>
            <a:r>
              <a:rPr lang="en-US" dirty="0"/>
              <a:t>:  matching borrowers to lenders requires many transactions per person</a:t>
            </a:r>
            <a:br>
              <a:rPr lang="en-US" dirty="0"/>
            </a:br>
            <a:r>
              <a:rPr lang="en-US" dirty="0"/>
              <a:t>(post a bid,  retract if the market changes,  repeat)</a:t>
            </a:r>
          </a:p>
          <a:p>
            <a:pPr>
              <a:spcBef>
                <a:spcPts val="1872"/>
              </a:spcBef>
            </a:pPr>
            <a:r>
              <a:rPr lang="en-US" b="1" dirty="0"/>
              <a:t>Concentrated risk</a:t>
            </a:r>
            <a:r>
              <a:rPr lang="en-US" dirty="0"/>
              <a:t>:   lenders are exposed to their direct counterparty defaulting</a:t>
            </a:r>
          </a:p>
          <a:p>
            <a:pPr>
              <a:spcBef>
                <a:spcPts val="1872"/>
              </a:spcBef>
            </a:pPr>
            <a:r>
              <a:rPr lang="en-US" b="1" dirty="0"/>
              <a:t>Complex withdrawal</a:t>
            </a:r>
            <a:r>
              <a:rPr lang="en-US" dirty="0"/>
              <a:t>:  a lender must wait for their counter-parties to repay their debts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081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95B0-56DC-AF42-ADBF-838E171F0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better approach:  liquidity pools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1BC9F-48B0-9845-93E5-DE5D899C6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55110"/>
            <a:ext cx="8229600" cy="7592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Over-collateralized lending:  Compound and </a:t>
            </a:r>
            <a:r>
              <a:rPr lang="en-US" dirty="0" err="1"/>
              <a:t>Aave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6EDA4-CB78-584F-A854-88F2FD6C13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678" y="2056660"/>
            <a:ext cx="584281" cy="86432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90EBED-A716-0040-8FDD-BD2241573855}"/>
              </a:ext>
            </a:extLst>
          </p:cNvPr>
          <p:cNvCxnSpPr/>
          <p:nvPr/>
        </p:nvCxnSpPr>
        <p:spPr>
          <a:xfrm>
            <a:off x="1349830" y="2677990"/>
            <a:ext cx="2004773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138E794-0421-5346-9D2A-37E37D289A16}"/>
              </a:ext>
            </a:extLst>
          </p:cNvPr>
          <p:cNvSpPr txBox="1"/>
          <p:nvPr/>
        </p:nvSpPr>
        <p:spPr>
          <a:xfrm>
            <a:off x="1521572" y="2288766"/>
            <a:ext cx="15619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supply assets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66876-903C-8B40-A12B-627D88BA19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679" y="3173064"/>
            <a:ext cx="584280" cy="8643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8840A1-46DE-AA49-A77C-04734042E1D4}"/>
              </a:ext>
            </a:extLst>
          </p:cNvPr>
          <p:cNvSpPr txBox="1"/>
          <p:nvPr/>
        </p:nvSpPr>
        <p:spPr>
          <a:xfrm>
            <a:off x="70837" y="4071257"/>
            <a:ext cx="24926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Liquidity Providers</a:t>
            </a:r>
          </a:p>
          <a:p>
            <a:pPr algn="ctr"/>
            <a:r>
              <a:rPr lang="en-US" dirty="0">
                <a:latin typeface="+mn-lt"/>
              </a:rPr>
              <a:t>(earn interest)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F166CB0-0F1E-DF49-BCD5-2D710C1C970E}"/>
              </a:ext>
            </a:extLst>
          </p:cNvPr>
          <p:cNvSpPr/>
          <p:nvPr/>
        </p:nvSpPr>
        <p:spPr>
          <a:xfrm>
            <a:off x="3526345" y="2206598"/>
            <a:ext cx="2003598" cy="184288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3864FE-DE6D-6B4F-9636-060C964CB95D}"/>
              </a:ext>
            </a:extLst>
          </p:cNvPr>
          <p:cNvSpPr txBox="1"/>
          <p:nvPr/>
        </p:nvSpPr>
        <p:spPr>
          <a:xfrm>
            <a:off x="3014777" y="4071257"/>
            <a:ext cx="31315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Compound/</a:t>
            </a:r>
            <a:r>
              <a:rPr lang="en-US" dirty="0" err="1">
                <a:latin typeface="+mn-lt"/>
              </a:rPr>
              <a:t>Aave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Dapps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gather liquidity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965C45F-1C32-8941-A22C-1854CE10C274}"/>
              </a:ext>
            </a:extLst>
          </p:cNvPr>
          <p:cNvCxnSpPr/>
          <p:nvPr/>
        </p:nvCxnSpPr>
        <p:spPr>
          <a:xfrm>
            <a:off x="1356464" y="3719666"/>
            <a:ext cx="2004773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6D86FDF-066B-3B48-BBD6-36A9DD01A69E}"/>
              </a:ext>
            </a:extLst>
          </p:cNvPr>
          <p:cNvSpPr txBox="1"/>
          <p:nvPr/>
        </p:nvSpPr>
        <p:spPr>
          <a:xfrm>
            <a:off x="1528206" y="3330442"/>
            <a:ext cx="15619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supply assets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947318C-7A23-4A4B-ADB9-993FF22A5F7E}"/>
              </a:ext>
            </a:extLst>
          </p:cNvPr>
          <p:cNvSpPr/>
          <p:nvPr/>
        </p:nvSpPr>
        <p:spPr>
          <a:xfrm>
            <a:off x="3799114" y="2416629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DAI</a:t>
            </a:r>
            <a:endParaRPr lang="en-US" sz="10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199D48-EFD7-F64C-A8E9-58C071CF2665}"/>
              </a:ext>
            </a:extLst>
          </p:cNvPr>
          <p:cNvSpPr/>
          <p:nvPr/>
        </p:nvSpPr>
        <p:spPr>
          <a:xfrm>
            <a:off x="4723793" y="2423113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ETH</a:t>
            </a:r>
            <a:endParaRPr lang="en-US" sz="10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4ED815E-00D8-BB49-A382-0DD29FC7997B}"/>
              </a:ext>
            </a:extLst>
          </p:cNvPr>
          <p:cNvSpPr/>
          <p:nvPr/>
        </p:nvSpPr>
        <p:spPr>
          <a:xfrm>
            <a:off x="3770037" y="3241221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UNI</a:t>
            </a:r>
            <a:endParaRPr lang="en-US" sz="100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919716B-3923-D949-A4A7-D222274E40EC}"/>
              </a:ext>
            </a:extLst>
          </p:cNvPr>
          <p:cNvSpPr/>
          <p:nvPr/>
        </p:nvSpPr>
        <p:spPr>
          <a:xfrm>
            <a:off x="4701350" y="3236583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AXS</a:t>
            </a:r>
            <a:endParaRPr lang="en-US" sz="1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9E3FE4-A02B-AA42-8107-D7E8FBFCB93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6000" y="2775836"/>
            <a:ext cx="473557" cy="81647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8D2BB23-F566-754E-AA61-0177D097ABEA}"/>
              </a:ext>
            </a:extLst>
          </p:cNvPr>
          <p:cNvCxnSpPr>
            <a:cxnSpLocks/>
          </p:cNvCxnSpPr>
          <p:nvPr/>
        </p:nvCxnSpPr>
        <p:spPr>
          <a:xfrm flipH="1">
            <a:off x="5556377" y="2936481"/>
            <a:ext cx="2004773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B0A2A66-9BAA-2342-A8AE-98C398FB6A86}"/>
              </a:ext>
            </a:extLst>
          </p:cNvPr>
          <p:cNvSpPr txBox="1"/>
          <p:nvPr/>
        </p:nvSpPr>
        <p:spPr>
          <a:xfrm>
            <a:off x="5826093" y="2547257"/>
            <a:ext cx="15619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supply assets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98D7DA-D8A1-1A46-833C-4DF26ED2C6CA}"/>
              </a:ext>
            </a:extLst>
          </p:cNvPr>
          <p:cNvSpPr txBox="1"/>
          <p:nvPr/>
        </p:nvSpPr>
        <p:spPr>
          <a:xfrm>
            <a:off x="7283517" y="3587822"/>
            <a:ext cx="1472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borrowers</a:t>
            </a:r>
          </a:p>
        </p:txBody>
      </p:sp>
    </p:spTree>
    <p:extLst>
      <p:ext uri="{BB962C8B-B14F-4D97-AF65-F5344CB8AC3E}">
        <p14:creationId xmlns:p14="http://schemas.microsoft.com/office/powerpoint/2010/main" val="35361923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95B0-56DC-AF42-ADBF-838E171F0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  Compound </a:t>
            </a:r>
            <a:r>
              <a:rPr lang="en-US" dirty="0" err="1"/>
              <a:t>cTokens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6EDA4-CB78-584F-A854-88F2FD6C13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0226" y="1802882"/>
            <a:ext cx="983095" cy="145428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90EBED-A716-0040-8FDD-BD2241573855}"/>
              </a:ext>
            </a:extLst>
          </p:cNvPr>
          <p:cNvCxnSpPr>
            <a:cxnSpLocks/>
          </p:cNvCxnSpPr>
          <p:nvPr/>
        </p:nvCxnSpPr>
        <p:spPr>
          <a:xfrm>
            <a:off x="2041071" y="1882063"/>
            <a:ext cx="4408715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138E794-0421-5346-9D2A-37E37D289A16}"/>
              </a:ext>
            </a:extLst>
          </p:cNvPr>
          <p:cNvSpPr txBox="1"/>
          <p:nvPr/>
        </p:nvSpPr>
        <p:spPr>
          <a:xfrm>
            <a:off x="3378934" y="1481953"/>
            <a:ext cx="1832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supply assets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8840A1-46DE-AA49-A77C-04734042E1D4}"/>
              </a:ext>
            </a:extLst>
          </p:cNvPr>
          <p:cNvSpPr txBox="1"/>
          <p:nvPr/>
        </p:nvSpPr>
        <p:spPr>
          <a:xfrm>
            <a:off x="0" y="1323629"/>
            <a:ext cx="237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Liquidity Provider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F166CB0-0F1E-DF49-BCD5-2D710C1C970E}"/>
              </a:ext>
            </a:extLst>
          </p:cNvPr>
          <p:cNvSpPr/>
          <p:nvPr/>
        </p:nvSpPr>
        <p:spPr>
          <a:xfrm>
            <a:off x="6620629" y="1385401"/>
            <a:ext cx="2003598" cy="184288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3864FE-DE6D-6B4F-9636-060C964CB95D}"/>
              </a:ext>
            </a:extLst>
          </p:cNvPr>
          <p:cNvSpPr txBox="1"/>
          <p:nvPr/>
        </p:nvSpPr>
        <p:spPr>
          <a:xfrm>
            <a:off x="6795427" y="3250060"/>
            <a:ext cx="1564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Compound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947318C-7A23-4A4B-ADB9-993FF22A5F7E}"/>
              </a:ext>
            </a:extLst>
          </p:cNvPr>
          <p:cNvSpPr/>
          <p:nvPr/>
        </p:nvSpPr>
        <p:spPr>
          <a:xfrm>
            <a:off x="6893398" y="1595432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DAI</a:t>
            </a:r>
            <a:endParaRPr lang="en-US" sz="10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199D48-EFD7-F64C-A8E9-58C071CF2665}"/>
              </a:ext>
            </a:extLst>
          </p:cNvPr>
          <p:cNvSpPr/>
          <p:nvPr/>
        </p:nvSpPr>
        <p:spPr>
          <a:xfrm>
            <a:off x="7818077" y="1601916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ETH</a:t>
            </a:r>
            <a:endParaRPr lang="en-US" sz="10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4ED815E-00D8-BB49-A382-0DD29FC7997B}"/>
              </a:ext>
            </a:extLst>
          </p:cNvPr>
          <p:cNvSpPr/>
          <p:nvPr/>
        </p:nvSpPr>
        <p:spPr>
          <a:xfrm>
            <a:off x="6864321" y="2420024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UNI</a:t>
            </a:r>
            <a:endParaRPr lang="en-US" sz="100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919716B-3923-D949-A4A7-D222274E40EC}"/>
              </a:ext>
            </a:extLst>
          </p:cNvPr>
          <p:cNvSpPr/>
          <p:nvPr/>
        </p:nvSpPr>
        <p:spPr>
          <a:xfrm>
            <a:off x="7795634" y="2415386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AXS</a:t>
            </a:r>
            <a:endParaRPr 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B7F5A0-D52F-B645-AD58-A5E81F9BDAC0}"/>
              </a:ext>
            </a:extLst>
          </p:cNvPr>
          <p:cNvSpPr txBox="1"/>
          <p:nvPr/>
        </p:nvSpPr>
        <p:spPr>
          <a:xfrm>
            <a:off x="2588796" y="1929348"/>
            <a:ext cx="3229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10 ETH,    1000 DAI,   500 UNI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6D94ADD-F672-524A-810E-5FBD79139256}"/>
              </a:ext>
            </a:extLst>
          </p:cNvPr>
          <p:cNvGrpSpPr/>
          <p:nvPr/>
        </p:nvGrpSpPr>
        <p:grpSpPr>
          <a:xfrm>
            <a:off x="2053501" y="2513695"/>
            <a:ext cx="4408715" cy="893040"/>
            <a:chOff x="2053501" y="2513695"/>
            <a:chExt cx="4408715" cy="89304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0D925EC-D78B-BE48-8850-D8998B64B1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3501" y="2937898"/>
              <a:ext cx="440871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5B66FA6-FDD9-D843-A1DF-E7487F04B27B}"/>
                </a:ext>
              </a:extLst>
            </p:cNvPr>
            <p:cNvSpPr txBox="1"/>
            <p:nvPr/>
          </p:nvSpPr>
          <p:spPr>
            <a:xfrm>
              <a:off x="2519379" y="2513695"/>
              <a:ext cx="39029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mints </a:t>
              </a:r>
              <a:r>
                <a:rPr lang="en-US" dirty="0" err="1">
                  <a:latin typeface="+mn-lt"/>
                </a:rPr>
                <a:t>cTokens</a:t>
              </a:r>
              <a:r>
                <a:rPr lang="en-US" dirty="0">
                  <a:latin typeface="+mn-lt"/>
                </a:rPr>
                <a:t> for Alice </a:t>
              </a:r>
              <a:r>
                <a:rPr lang="en-US" sz="1800" dirty="0">
                  <a:latin typeface="+mn-lt"/>
                </a:rPr>
                <a:t>(ERC-20)</a:t>
              </a:r>
              <a:endParaRPr lang="en-US" dirty="0">
                <a:latin typeface="+mn-lt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D07E1CF-2F72-7645-AC7E-5125E816618B}"/>
                </a:ext>
              </a:extLst>
            </p:cNvPr>
            <p:cNvSpPr txBox="1"/>
            <p:nvPr/>
          </p:nvSpPr>
          <p:spPr>
            <a:xfrm>
              <a:off x="2895778" y="3006625"/>
              <a:ext cx="27665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X </a:t>
              </a:r>
              <a:r>
                <a:rPr lang="en-US" sz="2000" dirty="0" err="1">
                  <a:latin typeface="+mn-lt"/>
                </a:rPr>
                <a:t>cETH</a:t>
              </a:r>
              <a:r>
                <a:rPr lang="en-US" sz="2000" dirty="0">
                  <a:latin typeface="+mn-lt"/>
                </a:rPr>
                <a:t>,    Y </a:t>
              </a:r>
              <a:r>
                <a:rPr lang="en-US" sz="2000" dirty="0" err="1">
                  <a:latin typeface="+mn-lt"/>
                </a:rPr>
                <a:t>cDAI</a:t>
              </a:r>
              <a:r>
                <a:rPr lang="en-US" sz="2000" dirty="0">
                  <a:latin typeface="+mn-lt"/>
                </a:rPr>
                <a:t>,   Z </a:t>
              </a:r>
              <a:r>
                <a:rPr lang="en-US" sz="2000" dirty="0" err="1">
                  <a:latin typeface="+mn-lt"/>
                </a:rPr>
                <a:t>cUNI</a:t>
              </a:r>
              <a:endParaRPr lang="en-US" sz="2000" dirty="0">
                <a:latin typeface="+mn-lt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4A7B49E-2901-8444-99D0-2D554CEB9FB0}"/>
              </a:ext>
            </a:extLst>
          </p:cNvPr>
          <p:cNvSpPr txBox="1"/>
          <p:nvPr/>
        </p:nvSpPr>
        <p:spPr>
          <a:xfrm>
            <a:off x="648036" y="4192180"/>
            <a:ext cx="75100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Value of  X, Y, Z  is determined by an exchange rate:</a:t>
            </a:r>
          </a:p>
          <a:p>
            <a:pPr algn="l"/>
            <a:r>
              <a:rPr lang="en-US" dirty="0">
                <a:latin typeface="+mn-lt"/>
              </a:rPr>
              <a:t>	Token to </a:t>
            </a:r>
            <a:r>
              <a:rPr lang="en-US" dirty="0" err="1">
                <a:latin typeface="+mn-lt"/>
              </a:rPr>
              <a:t>cToken</a:t>
            </a:r>
            <a:r>
              <a:rPr lang="en-US" dirty="0">
                <a:latin typeface="+mn-lt"/>
              </a:rPr>
              <a:t> exchange rate is calculated every block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4E5ADA9-F80F-E646-AF2B-1B9C309DCBF8}"/>
              </a:ext>
            </a:extLst>
          </p:cNvPr>
          <p:cNvSpPr txBox="1"/>
          <p:nvPr/>
        </p:nvSpPr>
        <p:spPr>
          <a:xfrm>
            <a:off x="6992121" y="1025509"/>
            <a:ext cx="1413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4 markets</a:t>
            </a:r>
          </a:p>
        </p:txBody>
      </p:sp>
    </p:spTree>
    <p:extLst>
      <p:ext uri="{BB962C8B-B14F-4D97-AF65-F5344CB8AC3E}">
        <p14:creationId xmlns:p14="http://schemas.microsoft.com/office/powerpoint/2010/main" val="8461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95B0-56DC-AF42-ADBF-838E171F0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Borrowers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F166CB0-0F1E-DF49-BCD5-2D710C1C970E}"/>
              </a:ext>
            </a:extLst>
          </p:cNvPr>
          <p:cNvSpPr/>
          <p:nvPr/>
        </p:nvSpPr>
        <p:spPr>
          <a:xfrm>
            <a:off x="457200" y="1336416"/>
            <a:ext cx="2003598" cy="184288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3864FE-DE6D-6B4F-9636-060C964CB95D}"/>
              </a:ext>
            </a:extLst>
          </p:cNvPr>
          <p:cNvSpPr txBox="1"/>
          <p:nvPr/>
        </p:nvSpPr>
        <p:spPr>
          <a:xfrm>
            <a:off x="631998" y="3201075"/>
            <a:ext cx="1564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Compound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947318C-7A23-4A4B-ADB9-993FF22A5F7E}"/>
              </a:ext>
            </a:extLst>
          </p:cNvPr>
          <p:cNvSpPr/>
          <p:nvPr/>
        </p:nvSpPr>
        <p:spPr>
          <a:xfrm>
            <a:off x="729969" y="1546447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DAI</a:t>
            </a:r>
            <a:endParaRPr lang="en-US" sz="10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199D48-EFD7-F64C-A8E9-58C071CF2665}"/>
              </a:ext>
            </a:extLst>
          </p:cNvPr>
          <p:cNvSpPr/>
          <p:nvPr/>
        </p:nvSpPr>
        <p:spPr>
          <a:xfrm>
            <a:off x="1654648" y="1552931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ETH</a:t>
            </a:r>
            <a:endParaRPr lang="en-US" sz="10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4ED815E-00D8-BB49-A382-0DD29FC7997B}"/>
              </a:ext>
            </a:extLst>
          </p:cNvPr>
          <p:cNvSpPr/>
          <p:nvPr/>
        </p:nvSpPr>
        <p:spPr>
          <a:xfrm>
            <a:off x="700892" y="2371039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UNI</a:t>
            </a:r>
            <a:endParaRPr lang="en-US" sz="100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919716B-3923-D949-A4A7-D222274E40EC}"/>
              </a:ext>
            </a:extLst>
          </p:cNvPr>
          <p:cNvSpPr/>
          <p:nvPr/>
        </p:nvSpPr>
        <p:spPr>
          <a:xfrm>
            <a:off x="1632205" y="2366401"/>
            <a:ext cx="587829" cy="58782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/>
              <a:t>AXS</a:t>
            </a:r>
            <a:endParaRPr lang="en-US" sz="1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A7B49E-2901-8444-99D0-2D554CEB9FB0}"/>
              </a:ext>
            </a:extLst>
          </p:cNvPr>
          <p:cNvSpPr txBox="1"/>
          <p:nvPr/>
        </p:nvSpPr>
        <p:spPr>
          <a:xfrm>
            <a:off x="722938" y="4078282"/>
            <a:ext cx="7512954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Bob’s accrued interest increases ETH/</a:t>
            </a:r>
            <a:r>
              <a:rPr lang="en-US" dirty="0" err="1">
                <a:latin typeface="+mn-lt"/>
              </a:rPr>
              <a:t>cETH</a:t>
            </a:r>
            <a:r>
              <a:rPr lang="en-US" dirty="0">
                <a:latin typeface="+mn-lt"/>
              </a:rPr>
              <a:t> exchange rate</a:t>
            </a:r>
          </a:p>
          <a:p>
            <a:pPr algn="ctr">
              <a:spcBef>
                <a:spcPts val="1200"/>
              </a:spcBef>
            </a:pPr>
            <a:r>
              <a:rPr lang="en-US" dirty="0">
                <a:latin typeface="+mn-lt"/>
              </a:rPr>
              <a:t>	⟹   benefit </a:t>
            </a:r>
            <a:r>
              <a:rPr lang="en-US" dirty="0" err="1">
                <a:latin typeface="+mn-lt"/>
              </a:rPr>
              <a:t>cETH</a:t>
            </a:r>
            <a:r>
              <a:rPr lang="en-US" dirty="0">
                <a:latin typeface="+mn-lt"/>
              </a:rPr>
              <a:t> token holders (ETH liquidity providers)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4E5ADA9-F80F-E646-AF2B-1B9C309DCBF8}"/>
              </a:ext>
            </a:extLst>
          </p:cNvPr>
          <p:cNvSpPr txBox="1"/>
          <p:nvPr/>
        </p:nvSpPr>
        <p:spPr>
          <a:xfrm>
            <a:off x="828692" y="934959"/>
            <a:ext cx="1413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4 markets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A7A05C5-85B4-BB48-98B6-773C0E0139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13905" y="1480747"/>
            <a:ext cx="473557" cy="816478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213BBB8-FC4D-AC4E-823C-78AE9B34D414}"/>
              </a:ext>
            </a:extLst>
          </p:cNvPr>
          <p:cNvCxnSpPr>
            <a:cxnSpLocks/>
          </p:cNvCxnSpPr>
          <p:nvPr/>
        </p:nvCxnSpPr>
        <p:spPr>
          <a:xfrm flipH="1">
            <a:off x="2612571" y="1646993"/>
            <a:ext cx="532715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FE714FC-B5B4-9644-8BE0-CD1149D22FC0}"/>
              </a:ext>
            </a:extLst>
          </p:cNvPr>
          <p:cNvSpPr txBox="1"/>
          <p:nvPr/>
        </p:nvSpPr>
        <p:spPr>
          <a:xfrm>
            <a:off x="3683343" y="1274773"/>
            <a:ext cx="3628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supply assets to any market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6FAFE0B-4AEA-6A40-B4D5-C84223B45C86}"/>
              </a:ext>
            </a:extLst>
          </p:cNvPr>
          <p:cNvCxnSpPr>
            <a:cxnSpLocks/>
          </p:cNvCxnSpPr>
          <p:nvPr/>
        </p:nvCxnSpPr>
        <p:spPr>
          <a:xfrm>
            <a:off x="2612571" y="1849638"/>
            <a:ext cx="532715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9CD9D02-0D37-C24A-8039-66C74CEA5E95}"/>
              </a:ext>
            </a:extLst>
          </p:cNvPr>
          <p:cNvSpPr txBox="1"/>
          <p:nvPr/>
        </p:nvSpPr>
        <p:spPr>
          <a:xfrm>
            <a:off x="4572000" y="1766285"/>
            <a:ext cx="1630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get </a:t>
            </a:r>
            <a:r>
              <a:rPr lang="en-US" dirty="0" err="1">
                <a:latin typeface="+mn-lt"/>
              </a:rPr>
              <a:t>cTokens</a:t>
            </a:r>
            <a:endParaRPr lang="en-US" dirty="0">
              <a:latin typeface="+mn-lt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B50CEB4-9A22-784C-A60E-BAF7AD42A4C3}"/>
              </a:ext>
            </a:extLst>
          </p:cNvPr>
          <p:cNvGrpSpPr/>
          <p:nvPr/>
        </p:nvGrpSpPr>
        <p:grpSpPr>
          <a:xfrm>
            <a:off x="2563518" y="2435931"/>
            <a:ext cx="5327150" cy="461665"/>
            <a:chOff x="2563518" y="2599221"/>
            <a:chExt cx="5327150" cy="461665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B93D2D1-BBD2-1242-877C-0341627AA3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63518" y="2971441"/>
              <a:ext cx="5327150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468805-490E-CA49-942A-5E19A353D722}"/>
                </a:ext>
              </a:extLst>
            </p:cNvPr>
            <p:cNvSpPr txBox="1"/>
            <p:nvPr/>
          </p:nvSpPr>
          <p:spPr>
            <a:xfrm>
              <a:off x="3842103" y="2599221"/>
              <a:ext cx="28317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I want to borrow ETH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AA1EBE-C01C-5D47-9EDB-CD23B154697C}"/>
              </a:ext>
            </a:extLst>
          </p:cNvPr>
          <p:cNvGrpSpPr/>
          <p:nvPr/>
        </p:nvGrpSpPr>
        <p:grpSpPr>
          <a:xfrm>
            <a:off x="2645518" y="3366164"/>
            <a:ext cx="5327150" cy="461665"/>
            <a:chOff x="2645518" y="3529454"/>
            <a:chExt cx="5327150" cy="461665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844DA885-BEF1-594B-AC0D-405CB9DD47EA}"/>
                </a:ext>
              </a:extLst>
            </p:cNvPr>
            <p:cNvCxnSpPr>
              <a:cxnSpLocks/>
            </p:cNvCxnSpPr>
            <p:nvPr/>
          </p:nvCxnSpPr>
          <p:spPr>
            <a:xfrm>
              <a:off x="2645518" y="3543532"/>
              <a:ext cx="5327150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8441B34-206A-044D-831F-ADAB6831F284}"/>
                </a:ext>
              </a:extLst>
            </p:cNvPr>
            <p:cNvSpPr txBox="1"/>
            <p:nvPr/>
          </p:nvSpPr>
          <p:spPr>
            <a:xfrm>
              <a:off x="3461951" y="3529454"/>
              <a:ext cx="38044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Compound sends ETH to Bob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B18EE800-8964-A049-B169-AC97C1AC398E}"/>
              </a:ext>
            </a:extLst>
          </p:cNvPr>
          <p:cNvSpPr txBox="1"/>
          <p:nvPr/>
        </p:nvSpPr>
        <p:spPr>
          <a:xfrm>
            <a:off x="2730184" y="2903558"/>
            <a:ext cx="5198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Bob’s </a:t>
            </a:r>
            <a:r>
              <a:rPr lang="en-US" dirty="0" err="1">
                <a:latin typeface="+mn-lt"/>
              </a:rPr>
              <a:t>cTokens</a:t>
            </a:r>
            <a:r>
              <a:rPr lang="en-US" dirty="0">
                <a:latin typeface="+mn-lt"/>
              </a:rPr>
              <a:t> are locked up as collateral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FFD3E04-3652-B343-A121-FA3FCD5B32CC}"/>
              </a:ext>
            </a:extLst>
          </p:cNvPr>
          <p:cNvGrpSpPr/>
          <p:nvPr/>
        </p:nvGrpSpPr>
        <p:grpSpPr>
          <a:xfrm>
            <a:off x="1643762" y="1493318"/>
            <a:ext cx="609600" cy="651633"/>
            <a:chOff x="3448747" y="948814"/>
            <a:chExt cx="609600" cy="65163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FB06F4D-CA8A-E14D-A342-A9BE8F5A3E21}"/>
                </a:ext>
              </a:extLst>
            </p:cNvPr>
            <p:cNvSpPr/>
            <p:nvPr/>
          </p:nvSpPr>
          <p:spPr>
            <a:xfrm>
              <a:off x="3448747" y="948814"/>
              <a:ext cx="609600" cy="28241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96C33BE-97B4-8044-A57A-F7B9C675D1C3}"/>
                </a:ext>
              </a:extLst>
            </p:cNvPr>
            <p:cNvSpPr/>
            <p:nvPr/>
          </p:nvSpPr>
          <p:spPr>
            <a:xfrm>
              <a:off x="3459633" y="1012619"/>
              <a:ext cx="587829" cy="587828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ETH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796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43698-450E-9E44-98EF-4CD729132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exchange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606F1-6C73-6944-AF27-2FAEFE10B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589818" cy="18892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Consider the ETH marker:</a:t>
            </a:r>
          </a:p>
          <a:p>
            <a:pPr marL="0" indent="0">
              <a:buNone/>
            </a:pPr>
            <a:r>
              <a:rPr lang="en-US" sz="2400" dirty="0"/>
              <a:t>	Supplying ETH:		adds to  </a:t>
            </a:r>
            <a:r>
              <a:rPr lang="en-US" sz="2400" dirty="0" err="1"/>
              <a:t>UnderlyingBalance</a:t>
            </a:r>
            <a:r>
              <a:rPr lang="en-US" sz="2400" baseline="-25000" dirty="0" err="1"/>
              <a:t>ETH</a:t>
            </a:r>
            <a:endParaRPr lang="en-US" sz="2400" baseline="-25000" dirty="0"/>
          </a:p>
          <a:p>
            <a:pPr marL="0" indent="0">
              <a:buNone/>
            </a:pPr>
            <a:r>
              <a:rPr lang="en-US" sz="2400" dirty="0"/>
              <a:t>	Borrowing ETH:		adds to   </a:t>
            </a:r>
            <a:r>
              <a:rPr lang="en-US" sz="2400" dirty="0" err="1"/>
              <a:t>totalBorrowBalance</a:t>
            </a:r>
            <a:r>
              <a:rPr lang="en-US" sz="2400" baseline="-25000" dirty="0" err="1"/>
              <a:t>ETH</a:t>
            </a:r>
            <a:endParaRPr lang="en-US" sz="2400" baseline="-25000" dirty="0"/>
          </a:p>
          <a:p>
            <a:pPr marL="0" indent="0">
              <a:buNone/>
            </a:pPr>
            <a:r>
              <a:rPr lang="en-US" sz="2400" dirty="0"/>
              <a:t>	Interest:		added repeatedly to  </a:t>
            </a:r>
            <a:r>
              <a:rPr lang="en-US" sz="2400" dirty="0" err="1"/>
              <a:t>totalBorrowBalance</a:t>
            </a:r>
            <a:r>
              <a:rPr lang="en-US" sz="2400" baseline="-25000" dirty="0" err="1"/>
              <a:t>ETH</a:t>
            </a:r>
            <a:endParaRPr lang="en-US" sz="24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9AA6E2F-2E4D-E843-A4C7-0B1B6D813E3F}"/>
              </a:ext>
            </a:extLst>
          </p:cNvPr>
          <p:cNvGrpSpPr/>
          <p:nvPr/>
        </p:nvGrpSpPr>
        <p:grpSpPr>
          <a:xfrm>
            <a:off x="214002" y="3266145"/>
            <a:ext cx="8675468" cy="831666"/>
            <a:chOff x="172437" y="3570949"/>
            <a:chExt cx="8675468" cy="8316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59B84B4-4E15-554D-A3CE-858BB2694B95}"/>
                </a:ext>
              </a:extLst>
            </p:cNvPr>
            <p:cNvSpPr txBox="1"/>
            <p:nvPr/>
          </p:nvSpPr>
          <p:spPr>
            <a:xfrm>
              <a:off x="172437" y="3743294"/>
              <a:ext cx="25586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 err="1">
                  <a:latin typeface="+mn-lt"/>
                </a:rPr>
                <a:t>ExchangeRate</a:t>
              </a:r>
              <a:r>
                <a:rPr lang="en-US" sz="2000" baseline="-25000" dirty="0" err="1">
                  <a:latin typeface="+mn-lt"/>
                </a:rPr>
                <a:t>ETH</a:t>
              </a:r>
              <a:r>
                <a:rPr lang="en-US" sz="2000" baseline="-25000" dirty="0">
                  <a:latin typeface="+mn-lt"/>
                </a:rPr>
                <a:t>/</a:t>
              </a:r>
              <a:r>
                <a:rPr lang="en-US" sz="2000" baseline="-25000" dirty="0" err="1">
                  <a:latin typeface="+mn-lt"/>
                </a:rPr>
                <a:t>cETH</a:t>
              </a:r>
              <a:r>
                <a:rPr lang="en-US" sz="2000" dirty="0">
                  <a:latin typeface="+mn-lt"/>
                </a:rPr>
                <a:t> = </a:t>
              </a:r>
              <a:endParaRPr lang="en-US" sz="2000" baseline="-25000" dirty="0">
                <a:latin typeface="+mn-lt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A1F3DE-D6AA-0942-8AA2-196ABB251431}"/>
                </a:ext>
              </a:extLst>
            </p:cNvPr>
            <p:cNvSpPr txBox="1"/>
            <p:nvPr/>
          </p:nvSpPr>
          <p:spPr>
            <a:xfrm>
              <a:off x="2592538" y="3570949"/>
              <a:ext cx="62553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UnderlyingBalance</a:t>
              </a:r>
              <a:r>
                <a:rPr lang="en-US" sz="2000" baseline="-25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ETH</a:t>
              </a:r>
              <a:r>
                <a:rPr lang="en-US" sz="2000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+ </a:t>
              </a:r>
              <a:r>
                <a:rPr lang="en-US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totalBorrowBalance</a:t>
              </a:r>
              <a:r>
                <a:rPr lang="en-US" sz="2000" baseline="-25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ETH</a:t>
              </a:r>
              <a:r>
                <a:rPr lang="en-US" sz="2000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− </a:t>
              </a:r>
              <a:r>
                <a:rPr lang="en-US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reserve</a:t>
              </a:r>
              <a:r>
                <a:rPr lang="en-US" sz="2000" baseline="-25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ETH</a:t>
              </a:r>
              <a:endParaRPr lang="en-US" sz="2000" baseline="-25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2DC0DC4-3C5D-2142-AC0E-A0F0D6FF4340}"/>
                </a:ext>
              </a:extLst>
            </p:cNvPr>
            <p:cNvCxnSpPr/>
            <p:nvPr/>
          </p:nvCxnSpPr>
          <p:spPr>
            <a:xfrm>
              <a:off x="2661811" y="3991003"/>
              <a:ext cx="6080405" cy="0"/>
            </a:xfrm>
            <a:prstGeom prst="line">
              <a:avLst/>
            </a:prstGeom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63D4599-9581-7C43-963C-4677A22E8254}"/>
                </a:ext>
              </a:extLst>
            </p:cNvPr>
            <p:cNvSpPr txBox="1"/>
            <p:nvPr/>
          </p:nvSpPr>
          <p:spPr>
            <a:xfrm>
              <a:off x="4436543" y="4002505"/>
              <a:ext cx="18720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 err="1">
                  <a:latin typeface="+mn-lt"/>
                </a:rPr>
                <a:t>cTokenSupply</a:t>
              </a:r>
              <a:r>
                <a:rPr lang="en-US" sz="2000" baseline="-25000" dirty="0" err="1">
                  <a:latin typeface="+mn-lt"/>
                </a:rPr>
                <a:t>ETH</a:t>
              </a:r>
              <a:endParaRPr lang="en-US" sz="2000" baseline="-25000" dirty="0">
                <a:latin typeface="+mn-lt"/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6B39B9B6-A30B-0E40-9FA3-475078AE8D1E}"/>
              </a:ext>
            </a:extLst>
          </p:cNvPr>
          <p:cNvSpPr/>
          <p:nvPr/>
        </p:nvSpPr>
        <p:spPr>
          <a:xfrm>
            <a:off x="96982" y="3109366"/>
            <a:ext cx="8950036" cy="121325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1CAE-0740-3E40-8F24-B41DC8E90568}"/>
              </a:ext>
            </a:extLst>
          </p:cNvPr>
          <p:cNvSpPr txBox="1"/>
          <p:nvPr/>
        </p:nvSpPr>
        <p:spPr>
          <a:xfrm>
            <a:off x="1022579" y="4521442"/>
            <a:ext cx="765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⟹   As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totalBorrowBalance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increases so does </a:t>
            </a:r>
            <a:r>
              <a:rPr lang="en-US" dirty="0" err="1">
                <a:latin typeface="+mn-lt"/>
              </a:rPr>
              <a:t>ExchangeRate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2441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CD1D2-E17E-A647-BF19-55965277A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interest rate:  constantly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74AF-0F29-0A45-AED7-A8A8B2A8A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15984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Key idea</a:t>
            </a:r>
            <a:r>
              <a:rPr lang="en-US" sz="2400" dirty="0"/>
              <a:t>:  determined by demand for asset  vs. asset market size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Utilization ratio:</a:t>
            </a:r>
            <a:r>
              <a:rPr lang="en-US" sz="2400" dirty="0"/>
              <a:t>       </a:t>
            </a:r>
            <a:r>
              <a:rPr lang="en-US" sz="2400" b="1" dirty="0"/>
              <a:t>U</a:t>
            </a:r>
            <a:r>
              <a:rPr lang="en-US" sz="2400" b="1" baseline="-25000" dirty="0"/>
              <a:t>ETH</a:t>
            </a:r>
            <a:r>
              <a:rPr lang="en-US" sz="2400" dirty="0"/>
              <a:t> = </a:t>
            </a:r>
            <a:endParaRPr lang="en-US" sz="2400" baseline="-250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084FCEA-CF6B-614D-BFA6-F0A6B2FEF42D}"/>
              </a:ext>
            </a:extLst>
          </p:cNvPr>
          <p:cNvGrpSpPr/>
          <p:nvPr/>
        </p:nvGrpSpPr>
        <p:grpSpPr>
          <a:xfrm>
            <a:off x="3865419" y="1935288"/>
            <a:ext cx="4862947" cy="794055"/>
            <a:chOff x="2133598" y="2875582"/>
            <a:chExt cx="4862947" cy="79405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9B553D4-0AE8-664E-9010-C2DF98CC08D3}"/>
                </a:ext>
              </a:extLst>
            </p:cNvPr>
            <p:cNvSpPr txBox="1"/>
            <p:nvPr/>
          </p:nvSpPr>
          <p:spPr>
            <a:xfrm>
              <a:off x="3200402" y="2875582"/>
              <a:ext cx="25255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>
                  <a:latin typeface="+mn-lt"/>
                </a:rPr>
                <a:t>totalBorrowBalance</a:t>
              </a:r>
              <a:r>
                <a:rPr lang="en-US" sz="2000" baseline="-25000" dirty="0" err="1">
                  <a:latin typeface="+mn-lt"/>
                </a:rPr>
                <a:t>ETH</a:t>
              </a:r>
              <a:endParaRPr lang="en-US" sz="2000" dirty="0">
                <a:latin typeface="+mn-lt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75C62A6-B9BE-BD42-98F7-AC7DBF265DC0}"/>
                </a:ext>
              </a:extLst>
            </p:cNvPr>
            <p:cNvCxnSpPr>
              <a:cxnSpLocks/>
            </p:cNvCxnSpPr>
            <p:nvPr/>
          </p:nvCxnSpPr>
          <p:spPr>
            <a:xfrm>
              <a:off x="2202871" y="3269527"/>
              <a:ext cx="479367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FBE45A5-0961-AD42-A120-79C9CA0F4663}"/>
                </a:ext>
              </a:extLst>
            </p:cNvPr>
            <p:cNvSpPr txBox="1"/>
            <p:nvPr/>
          </p:nvSpPr>
          <p:spPr>
            <a:xfrm>
              <a:off x="2133598" y="3269527"/>
              <a:ext cx="47836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>
                  <a:latin typeface="+mn-lt"/>
                </a:rPr>
                <a:t>availableBalance</a:t>
              </a:r>
              <a:r>
                <a:rPr lang="en-US" sz="2000" baseline="-25000" dirty="0" err="1">
                  <a:latin typeface="+mn-lt"/>
                </a:rPr>
                <a:t>ETH</a:t>
              </a:r>
              <a:r>
                <a:rPr lang="en-US" sz="2000" baseline="-25000" dirty="0">
                  <a:latin typeface="+mn-lt"/>
                </a:rPr>
                <a:t> </a:t>
              </a:r>
              <a:r>
                <a:rPr lang="en-US" sz="2000" dirty="0">
                  <a:latin typeface="+mn-lt"/>
                </a:rPr>
                <a:t>+ </a:t>
              </a:r>
              <a:r>
                <a:rPr lang="en-US" sz="2000" dirty="0" err="1">
                  <a:latin typeface="+mn-lt"/>
                </a:rPr>
                <a:t>totalBorrowBalance</a:t>
              </a:r>
              <a:r>
                <a:rPr lang="en-US" sz="2000" baseline="-25000" dirty="0" err="1">
                  <a:latin typeface="+mn-lt"/>
                </a:rPr>
                <a:t>ETH</a:t>
              </a:r>
              <a:endParaRPr lang="en-US" sz="2000" dirty="0">
                <a:latin typeface="+mn-lt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9AEC140-67A5-194E-A1E4-78C6AEBD34E2}"/>
              </a:ext>
            </a:extLst>
          </p:cNvPr>
          <p:cNvSpPr txBox="1"/>
          <p:nvPr/>
        </p:nvSpPr>
        <p:spPr>
          <a:xfrm>
            <a:off x="1382534" y="4389217"/>
            <a:ext cx="60046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 err="1">
                <a:latin typeface="+mn-lt"/>
              </a:rPr>
              <a:t>interestRate</a:t>
            </a:r>
            <a:r>
              <a:rPr lang="en-US" baseline="-25000" dirty="0" err="1">
                <a:latin typeface="+mn-lt"/>
              </a:rPr>
              <a:t>ETH</a:t>
            </a:r>
            <a:r>
              <a:rPr lang="en-US" dirty="0">
                <a:latin typeface="+mn-lt"/>
              </a:rPr>
              <a:t> = </a:t>
            </a:r>
            <a:r>
              <a:rPr lang="en-US" dirty="0" err="1">
                <a:latin typeface="+mn-lt"/>
              </a:rPr>
              <a:t>BaseRate</a:t>
            </a:r>
            <a:r>
              <a:rPr lang="en-US" baseline="-25000" dirty="0" err="1">
                <a:latin typeface="+mn-lt"/>
              </a:rPr>
              <a:t>ETH</a:t>
            </a:r>
            <a:r>
              <a:rPr lang="en-US" baseline="-25000" dirty="0">
                <a:latin typeface="+mn-lt"/>
              </a:rPr>
              <a:t> </a:t>
            </a:r>
            <a:r>
              <a:rPr lang="en-US" dirty="0">
                <a:latin typeface="+mn-lt"/>
              </a:rPr>
              <a:t>+ </a:t>
            </a:r>
            <a:r>
              <a:rPr lang="en-US" sz="2800" b="1" dirty="0" err="1">
                <a:latin typeface="+mn-lt"/>
              </a:rPr>
              <a:t>U</a:t>
            </a:r>
            <a:r>
              <a:rPr lang="en-US" sz="2800" b="1" baseline="-25000" dirty="0" err="1">
                <a:latin typeface="+mn-lt"/>
              </a:rPr>
              <a:t>ETH</a:t>
            </a:r>
            <a:r>
              <a:rPr lang="en-US" dirty="0" err="1">
                <a:latin typeface="+mn-lt"/>
              </a:rPr>
              <a:t>×slope</a:t>
            </a:r>
            <a:r>
              <a:rPr lang="en-US" baseline="-25000" dirty="0" err="1">
                <a:latin typeface="+mn-lt"/>
              </a:rPr>
              <a:t>ETH</a:t>
            </a:r>
            <a:endParaRPr lang="en-US" baseline="-25000" dirty="0">
              <a:latin typeface="+mn-lt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B9F9841-C08E-5543-9A90-BE693F262A37}"/>
              </a:ext>
            </a:extLst>
          </p:cNvPr>
          <p:cNvGrpSpPr/>
          <p:nvPr/>
        </p:nvGrpSpPr>
        <p:grpSpPr>
          <a:xfrm>
            <a:off x="457200" y="3150707"/>
            <a:ext cx="8271166" cy="830997"/>
            <a:chOff x="656675" y="3006033"/>
            <a:chExt cx="8271166" cy="83099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5F43D04-0D25-6E44-8970-F735DECB820B}"/>
                </a:ext>
              </a:extLst>
            </p:cNvPr>
            <p:cNvSpPr txBox="1"/>
            <p:nvPr/>
          </p:nvSpPr>
          <p:spPr>
            <a:xfrm>
              <a:off x="656675" y="3006033"/>
              <a:ext cx="8271166" cy="83099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higher  </a:t>
              </a:r>
              <a:r>
                <a:rPr lang="en-US" dirty="0" err="1">
                  <a:latin typeface="+mn-lt"/>
                </a:rPr>
                <a:t>totalBorrowBalance</a:t>
              </a:r>
              <a:r>
                <a:rPr lang="en-US" dirty="0">
                  <a:latin typeface="+mn-lt"/>
                </a:rPr>
                <a:t>,  or</a:t>
              </a:r>
            </a:p>
            <a:p>
              <a:pPr algn="l"/>
              <a:r>
                <a:rPr lang="en-US" dirty="0">
                  <a:latin typeface="+mn-lt"/>
                </a:rPr>
                <a:t>lower  </a:t>
              </a:r>
              <a:r>
                <a:rPr lang="en-US" dirty="0" err="1">
                  <a:latin typeface="+mn-lt"/>
                </a:rPr>
                <a:t>availableBalance</a:t>
              </a:r>
              <a:r>
                <a:rPr lang="en-US" dirty="0">
                  <a:latin typeface="+mn-lt"/>
                </a:rPr>
                <a:t> in contract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72EC224-2E57-AA4F-9C37-27BB491457F1}"/>
                </a:ext>
              </a:extLst>
            </p:cNvPr>
            <p:cNvSpPr txBox="1"/>
            <p:nvPr/>
          </p:nvSpPr>
          <p:spPr>
            <a:xfrm>
              <a:off x="6134484" y="3156574"/>
              <a:ext cx="24913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n-lt"/>
                </a:rPr>
                <a:t>higher </a:t>
              </a:r>
              <a:r>
                <a:rPr lang="en-US" b="1" dirty="0">
                  <a:latin typeface="+mn-lt"/>
                </a:rPr>
                <a:t>U</a:t>
              </a:r>
              <a:r>
                <a:rPr lang="en-US" b="1" baseline="-25000" dirty="0">
                  <a:latin typeface="+mn-lt"/>
                </a:rPr>
                <a:t>ETH</a:t>
              </a:r>
              <a:r>
                <a:rPr lang="en-US" dirty="0">
                  <a:latin typeface="+mn-lt"/>
                </a:rPr>
                <a:t> ∈ [0,1]</a:t>
              </a: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40148EF0-B81B-4E4A-9A98-BBFCA5E3484B}"/>
                </a:ext>
              </a:extLst>
            </p:cNvPr>
            <p:cNvSpPr/>
            <p:nvPr/>
          </p:nvSpPr>
          <p:spPr>
            <a:xfrm>
              <a:off x="5237023" y="3295302"/>
              <a:ext cx="762000" cy="229177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08595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2B81A08-F3EC-2249-AD41-653BE33C19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476"/>
          <a:stretch/>
        </p:blipFill>
        <p:spPr>
          <a:xfrm>
            <a:off x="269457" y="1423794"/>
            <a:ext cx="3679088" cy="33411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FC429A-15B7-E94A-B93E-9F2D8F07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Compound DAI market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C453F6-2CCE-7A46-8804-B092830A1682}"/>
              </a:ext>
            </a:extLst>
          </p:cNvPr>
          <p:cNvSpPr txBox="1"/>
          <p:nvPr/>
        </p:nvSpPr>
        <p:spPr>
          <a:xfrm>
            <a:off x="222035" y="1304646"/>
            <a:ext cx="1418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utilization</a:t>
            </a:r>
          </a:p>
        </p:txBody>
      </p:sp>
      <p:sp>
        <p:nvSpPr>
          <p:cNvPr id="11" name="Rectangular Callout 10">
            <a:extLst>
              <a:ext uri="{FF2B5EF4-FFF2-40B4-BE49-F238E27FC236}">
                <a16:creationId xmlns:a16="http://schemas.microsoft.com/office/drawing/2014/main" id="{073C2E19-9899-3349-8C4E-4D127002FECD}"/>
              </a:ext>
            </a:extLst>
          </p:cNvPr>
          <p:cNvSpPr/>
          <p:nvPr/>
        </p:nvSpPr>
        <p:spPr>
          <a:xfrm>
            <a:off x="457200" y="3063257"/>
            <a:ext cx="1995060" cy="623098"/>
          </a:xfrm>
          <a:prstGeom prst="wedgeRectCallout">
            <a:avLst>
              <a:gd name="adj1" fmla="val 48611"/>
              <a:gd name="adj2" fmla="val 10029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borrow APY</a:t>
            </a:r>
            <a:br>
              <a:rPr lang="en-US" sz="2000" dirty="0"/>
            </a:br>
            <a:r>
              <a:rPr lang="en-US" sz="2000" dirty="0"/>
              <a:t>at 60% utilization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C39EC9-8243-C54C-BF8F-62DA185EDE9D}"/>
              </a:ext>
            </a:extLst>
          </p:cNvPr>
          <p:cNvSpPr txBox="1"/>
          <p:nvPr/>
        </p:nvSpPr>
        <p:spPr>
          <a:xfrm>
            <a:off x="3125046" y="2158954"/>
            <a:ext cx="9252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+mn-lt"/>
              </a:rPr>
              <a:t>(79.95%)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9117274-DA3D-2D47-BDD1-7167B4D121B3}"/>
              </a:ext>
            </a:extLst>
          </p:cNvPr>
          <p:cNvGrpSpPr/>
          <p:nvPr/>
        </p:nvGrpSpPr>
        <p:grpSpPr>
          <a:xfrm>
            <a:off x="4797356" y="1199576"/>
            <a:ext cx="4209832" cy="3341117"/>
            <a:chOff x="4797356" y="1199576"/>
            <a:chExt cx="4209832" cy="334111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0A78F1B-0E86-E641-891D-AD88AAC9D462}"/>
                </a:ext>
              </a:extLst>
            </p:cNvPr>
            <p:cNvSpPr/>
            <p:nvPr/>
          </p:nvSpPr>
          <p:spPr>
            <a:xfrm>
              <a:off x="4797356" y="1199576"/>
              <a:ext cx="4209832" cy="3341117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1F893A8-B050-364B-B4C3-DD1CA26EF7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97356" y="1269113"/>
              <a:ext cx="4124609" cy="167029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55D2D02-5BC0-7240-86BB-92425BF6C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97357" y="2851207"/>
              <a:ext cx="4124608" cy="1670296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3828F57-D912-EB4A-BBBC-3F6DCC8100F5}"/>
              </a:ext>
            </a:extLst>
          </p:cNvPr>
          <p:cNvSpPr txBox="1"/>
          <p:nvPr/>
        </p:nvSpPr>
        <p:spPr>
          <a:xfrm>
            <a:off x="8027989" y="4804946"/>
            <a:ext cx="11160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+mn-lt"/>
              </a:rPr>
              <a:t>(Oct. 2021)</a:t>
            </a:r>
          </a:p>
        </p:txBody>
      </p:sp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6D26BC43-68BC-EF4A-8537-0FFEE5137F02}"/>
              </a:ext>
            </a:extLst>
          </p:cNvPr>
          <p:cNvSpPr/>
          <p:nvPr/>
        </p:nvSpPr>
        <p:spPr>
          <a:xfrm>
            <a:off x="3241966" y="4431422"/>
            <a:ext cx="1995060" cy="623098"/>
          </a:xfrm>
          <a:prstGeom prst="wedgeRectCallout">
            <a:avLst>
              <a:gd name="adj1" fmla="val -61805"/>
              <a:gd name="adj2" fmla="val -2421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deposit APY</a:t>
            </a:r>
            <a:br>
              <a:rPr lang="en-US" sz="2000" dirty="0"/>
            </a:br>
            <a:r>
              <a:rPr lang="en-US" sz="2000" dirty="0"/>
              <a:t>at 60% utilization</a:t>
            </a:r>
          </a:p>
        </p:txBody>
      </p:sp>
    </p:spTree>
    <p:extLst>
      <p:ext uri="{BB962C8B-B14F-4D97-AF65-F5344CB8AC3E}">
        <p14:creationId xmlns:p14="http://schemas.microsoft.com/office/powerpoint/2010/main" val="42456403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7E306-89D5-2245-A3DC-E5241CDAE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Liquidation:    debt &gt; </a:t>
            </a:r>
            <a:r>
              <a:rPr lang="en-US" dirty="0" err="1"/>
              <a:t>BorrowCapacity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E689A-D76C-4141-A21D-EBDBAAEC9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041"/>
            <a:ext cx="8229600" cy="6230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user’s    health &lt; 1   the </a:t>
            </a:r>
            <a:r>
              <a:rPr lang="en-US" b="1" u="sng" dirty="0"/>
              <a:t>anyone</a:t>
            </a:r>
            <a:r>
              <a:rPr lang="en-US" dirty="0"/>
              <a:t> can call: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4B4F11-092F-3A47-A914-E044EB72D84B}"/>
              </a:ext>
            </a:extLst>
          </p:cNvPr>
          <p:cNvSpPr txBox="1"/>
          <p:nvPr/>
        </p:nvSpPr>
        <p:spPr>
          <a:xfrm>
            <a:off x="372088" y="1725890"/>
            <a:ext cx="8418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n-lt"/>
              </a:rPr>
              <a:t>liquidate</a:t>
            </a:r>
            <a:r>
              <a:rPr lang="en-US" dirty="0">
                <a:latin typeface="+mn-lt"/>
              </a:rPr>
              <a:t>(borrower,   </a:t>
            </a:r>
            <a:r>
              <a:rPr lang="en-US" dirty="0" err="1">
                <a:latin typeface="+mn-lt"/>
              </a:rPr>
              <a:t>CollateralAsset</a:t>
            </a:r>
            <a:r>
              <a:rPr lang="en-US" dirty="0">
                <a:latin typeface="+mn-lt"/>
              </a:rPr>
              <a:t>,   </a:t>
            </a:r>
            <a:r>
              <a:rPr lang="en-US" dirty="0" err="1">
                <a:latin typeface="+mn-lt"/>
              </a:rPr>
              <a:t>BorrowAsset</a:t>
            </a:r>
            <a:r>
              <a:rPr lang="en-US" dirty="0">
                <a:latin typeface="+mn-lt"/>
              </a:rPr>
              <a:t>,  </a:t>
            </a:r>
            <a:r>
              <a:rPr lang="en-US" dirty="0" err="1">
                <a:latin typeface="+mn-lt"/>
              </a:rPr>
              <a:t>uint</a:t>
            </a:r>
            <a:r>
              <a:rPr lang="en-US" dirty="0">
                <a:latin typeface="+mn-lt"/>
              </a:rPr>
              <a:t> amount)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9EFD5FF-8BA3-044E-8DB1-623941B89083}"/>
              </a:ext>
            </a:extLst>
          </p:cNvPr>
          <p:cNvCxnSpPr/>
          <p:nvPr/>
        </p:nvCxnSpPr>
        <p:spPr>
          <a:xfrm flipV="1">
            <a:off x="1579418" y="2156105"/>
            <a:ext cx="263237" cy="5039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6C7534-B40F-404D-AD1D-0769ABF462B7}"/>
              </a:ext>
            </a:extLst>
          </p:cNvPr>
          <p:cNvSpPr txBox="1"/>
          <p:nvPr/>
        </p:nvSpPr>
        <p:spPr>
          <a:xfrm>
            <a:off x="122325" y="2653092"/>
            <a:ext cx="2789482" cy="8309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address of borrower </a:t>
            </a:r>
          </a:p>
          <a:p>
            <a:pPr algn="ctr"/>
            <a:r>
              <a:rPr lang="en-US" dirty="0">
                <a:latin typeface="+mn-lt"/>
              </a:rPr>
              <a:t>being liquidated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0C5F777-1D83-E044-A383-D13C047D53A6}"/>
              </a:ext>
            </a:extLst>
          </p:cNvPr>
          <p:cNvCxnSpPr>
            <a:cxnSpLocks/>
          </p:cNvCxnSpPr>
          <p:nvPr/>
        </p:nvCxnSpPr>
        <p:spPr>
          <a:xfrm flipH="1" flipV="1">
            <a:off x="4128657" y="2159847"/>
            <a:ext cx="124688" cy="4880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7077A42-C19C-FB4F-B11D-B4CA68B03018}"/>
              </a:ext>
            </a:extLst>
          </p:cNvPr>
          <p:cNvSpPr txBox="1"/>
          <p:nvPr/>
        </p:nvSpPr>
        <p:spPr>
          <a:xfrm>
            <a:off x="3197779" y="2647896"/>
            <a:ext cx="2702471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Liquidator wants</a:t>
            </a:r>
            <a:br>
              <a:rPr lang="en-US" dirty="0">
                <a:latin typeface="+mn-lt"/>
              </a:rPr>
            </a:br>
            <a:r>
              <a:rPr lang="en-US" dirty="0" err="1">
                <a:latin typeface="+mn-lt"/>
              </a:rPr>
              <a:t>cTokens</a:t>
            </a:r>
            <a:r>
              <a:rPr lang="en-US" dirty="0">
                <a:latin typeface="+mn-lt"/>
              </a:rPr>
              <a:t> in this asset</a:t>
            </a:r>
          </a:p>
          <a:p>
            <a:pPr algn="ctr"/>
            <a:r>
              <a:rPr lang="en-US" dirty="0">
                <a:latin typeface="+mn-lt"/>
              </a:rPr>
              <a:t>(e.g.,  </a:t>
            </a:r>
            <a:r>
              <a:rPr lang="en-US" dirty="0" err="1">
                <a:latin typeface="+mn-lt"/>
              </a:rPr>
              <a:t>cDAI</a:t>
            </a:r>
            <a:r>
              <a:rPr lang="en-US" dirty="0">
                <a:latin typeface="+mn-lt"/>
              </a:rPr>
              <a:t>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D45C571-B2D6-074D-B4CD-E25BB0EDE3D3}"/>
              </a:ext>
            </a:extLst>
          </p:cNvPr>
          <p:cNvCxnSpPr>
            <a:cxnSpLocks/>
          </p:cNvCxnSpPr>
          <p:nvPr/>
        </p:nvCxnSpPr>
        <p:spPr>
          <a:xfrm flipH="1" flipV="1">
            <a:off x="6407255" y="2197671"/>
            <a:ext cx="487897" cy="4502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86D3B28-3B7D-F848-92D8-C400E72A2809}"/>
              </a:ext>
            </a:extLst>
          </p:cNvPr>
          <p:cNvSpPr txBox="1"/>
          <p:nvPr/>
        </p:nvSpPr>
        <p:spPr>
          <a:xfrm>
            <a:off x="6263153" y="2638960"/>
            <a:ext cx="2594043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Liquidator is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providing this asset</a:t>
            </a:r>
          </a:p>
          <a:p>
            <a:pPr algn="ctr"/>
            <a:r>
              <a:rPr lang="en-US" dirty="0">
                <a:latin typeface="+mn-lt"/>
              </a:rPr>
              <a:t>(e.g.,  ETH)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5AAD74-CF7F-1444-A211-3BC47ABA6454}"/>
              </a:ext>
            </a:extLst>
          </p:cNvPr>
          <p:cNvSpPr txBox="1"/>
          <p:nvPr/>
        </p:nvSpPr>
        <p:spPr>
          <a:xfrm>
            <a:off x="371778" y="4119298"/>
            <a:ext cx="7691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This function transfers liquidator’s ETH into ETH market, 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and gives the liquidator </a:t>
            </a:r>
            <a:r>
              <a:rPr lang="en-US" dirty="0" err="1">
                <a:latin typeface="+mn-lt"/>
              </a:rPr>
              <a:t>cDAI</a:t>
            </a:r>
            <a:r>
              <a:rPr lang="en-US" dirty="0">
                <a:latin typeface="+mn-lt"/>
              </a:rPr>
              <a:t> from user’s collateral</a:t>
            </a:r>
          </a:p>
        </p:txBody>
      </p:sp>
    </p:spTree>
    <p:extLst>
      <p:ext uri="{BB962C8B-B14F-4D97-AF65-F5344CB8AC3E}">
        <p14:creationId xmlns:p14="http://schemas.microsoft.com/office/powerpoint/2010/main" val="15061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7E306-89D5-2245-A3DC-E5241CDAE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Liquidation:    debt &gt; </a:t>
            </a:r>
            <a:r>
              <a:rPr lang="en-US" dirty="0" err="1"/>
              <a:t>BorrowCapacity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E689A-D76C-4141-A21D-EBDBAAEC9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041"/>
            <a:ext cx="8229600" cy="6230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user’s    health &lt; 1   the </a:t>
            </a:r>
            <a:r>
              <a:rPr lang="en-US" b="1" u="sng" dirty="0"/>
              <a:t>anyone</a:t>
            </a:r>
            <a:r>
              <a:rPr lang="en-US" dirty="0"/>
              <a:t> can call: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4B4F11-092F-3A47-A914-E044EB72D84B}"/>
              </a:ext>
            </a:extLst>
          </p:cNvPr>
          <p:cNvSpPr txBox="1"/>
          <p:nvPr/>
        </p:nvSpPr>
        <p:spPr>
          <a:xfrm>
            <a:off x="372088" y="1725890"/>
            <a:ext cx="8418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n-lt"/>
              </a:rPr>
              <a:t>liquidate</a:t>
            </a:r>
            <a:r>
              <a:rPr lang="en-US" dirty="0">
                <a:latin typeface="+mn-lt"/>
              </a:rPr>
              <a:t>(borrower,   </a:t>
            </a:r>
            <a:r>
              <a:rPr lang="en-US" dirty="0" err="1">
                <a:latin typeface="+mn-lt"/>
              </a:rPr>
              <a:t>CollateralAsset</a:t>
            </a:r>
            <a:r>
              <a:rPr lang="en-US" dirty="0">
                <a:latin typeface="+mn-lt"/>
              </a:rPr>
              <a:t>,   </a:t>
            </a:r>
            <a:r>
              <a:rPr lang="en-US" dirty="0" err="1">
                <a:latin typeface="+mn-lt"/>
              </a:rPr>
              <a:t>BorrowAsset</a:t>
            </a:r>
            <a:r>
              <a:rPr lang="en-US" dirty="0">
                <a:latin typeface="+mn-lt"/>
              </a:rPr>
              <a:t>,  </a:t>
            </a:r>
            <a:r>
              <a:rPr lang="en-US" dirty="0" err="1">
                <a:latin typeface="+mn-lt"/>
              </a:rPr>
              <a:t>uint</a:t>
            </a:r>
            <a:r>
              <a:rPr lang="en-US" dirty="0">
                <a:latin typeface="+mn-lt"/>
              </a:rPr>
              <a:t> amount)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9EFD5FF-8BA3-044E-8DB1-623941B89083}"/>
              </a:ext>
            </a:extLst>
          </p:cNvPr>
          <p:cNvCxnSpPr/>
          <p:nvPr/>
        </p:nvCxnSpPr>
        <p:spPr>
          <a:xfrm flipV="1">
            <a:off x="1579418" y="2156105"/>
            <a:ext cx="263237" cy="5039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16C7534-B40F-404D-AD1D-0769ABF462B7}"/>
              </a:ext>
            </a:extLst>
          </p:cNvPr>
          <p:cNvSpPr txBox="1"/>
          <p:nvPr/>
        </p:nvSpPr>
        <p:spPr>
          <a:xfrm>
            <a:off x="122325" y="2653092"/>
            <a:ext cx="2789482" cy="8309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address of borrower </a:t>
            </a:r>
          </a:p>
          <a:p>
            <a:pPr algn="ctr"/>
            <a:r>
              <a:rPr lang="en-US" dirty="0">
                <a:latin typeface="+mn-lt"/>
              </a:rPr>
              <a:t>being liquidated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0C5F777-1D83-E044-A383-D13C047D53A6}"/>
              </a:ext>
            </a:extLst>
          </p:cNvPr>
          <p:cNvCxnSpPr>
            <a:cxnSpLocks/>
          </p:cNvCxnSpPr>
          <p:nvPr/>
        </p:nvCxnSpPr>
        <p:spPr>
          <a:xfrm flipH="1" flipV="1">
            <a:off x="4128657" y="2159847"/>
            <a:ext cx="124688" cy="4880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7077A42-C19C-FB4F-B11D-B4CA68B03018}"/>
              </a:ext>
            </a:extLst>
          </p:cNvPr>
          <p:cNvSpPr txBox="1"/>
          <p:nvPr/>
        </p:nvSpPr>
        <p:spPr>
          <a:xfrm>
            <a:off x="3197779" y="2647896"/>
            <a:ext cx="2702471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Liquidator wants</a:t>
            </a:r>
            <a:br>
              <a:rPr lang="en-US" dirty="0">
                <a:latin typeface="+mn-lt"/>
              </a:rPr>
            </a:br>
            <a:r>
              <a:rPr lang="en-US" dirty="0" err="1">
                <a:latin typeface="+mn-lt"/>
              </a:rPr>
              <a:t>cTokens</a:t>
            </a:r>
            <a:r>
              <a:rPr lang="en-US" dirty="0">
                <a:latin typeface="+mn-lt"/>
              </a:rPr>
              <a:t> in this asset</a:t>
            </a:r>
          </a:p>
          <a:p>
            <a:pPr algn="ctr"/>
            <a:r>
              <a:rPr lang="en-US" dirty="0">
                <a:latin typeface="+mn-lt"/>
              </a:rPr>
              <a:t>(e.g.,  </a:t>
            </a:r>
            <a:r>
              <a:rPr lang="en-US" dirty="0" err="1">
                <a:latin typeface="+mn-lt"/>
              </a:rPr>
              <a:t>cDAI</a:t>
            </a:r>
            <a:r>
              <a:rPr lang="en-US" dirty="0">
                <a:latin typeface="+mn-lt"/>
              </a:rPr>
              <a:t>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D45C571-B2D6-074D-B4CD-E25BB0EDE3D3}"/>
              </a:ext>
            </a:extLst>
          </p:cNvPr>
          <p:cNvCxnSpPr>
            <a:cxnSpLocks/>
          </p:cNvCxnSpPr>
          <p:nvPr/>
        </p:nvCxnSpPr>
        <p:spPr>
          <a:xfrm flipH="1" flipV="1">
            <a:off x="6407255" y="2197671"/>
            <a:ext cx="487897" cy="4502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86D3B28-3B7D-F848-92D8-C400E72A2809}"/>
              </a:ext>
            </a:extLst>
          </p:cNvPr>
          <p:cNvSpPr txBox="1"/>
          <p:nvPr/>
        </p:nvSpPr>
        <p:spPr>
          <a:xfrm>
            <a:off x="6263153" y="2638960"/>
            <a:ext cx="2594043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Liquidator is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providing this asset</a:t>
            </a:r>
          </a:p>
          <a:p>
            <a:pPr algn="ctr"/>
            <a:r>
              <a:rPr lang="en-US" dirty="0">
                <a:latin typeface="+mn-lt"/>
              </a:rPr>
              <a:t>(e.g.,  ETH)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5AAD74-CF7F-1444-A211-3BC47ABA6454}"/>
              </a:ext>
            </a:extLst>
          </p:cNvPr>
          <p:cNvSpPr txBox="1"/>
          <p:nvPr/>
        </p:nvSpPr>
        <p:spPr>
          <a:xfrm>
            <a:off x="371778" y="4119298"/>
            <a:ext cx="7691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This function transfers liquidator’s ETH into ETH market, 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and gives the liquidator </a:t>
            </a:r>
            <a:r>
              <a:rPr lang="en-US" dirty="0" err="1">
                <a:latin typeface="+mn-lt"/>
              </a:rPr>
              <a:t>cDAI</a:t>
            </a:r>
            <a:r>
              <a:rPr lang="en-US" dirty="0">
                <a:latin typeface="+mn-lt"/>
              </a:rPr>
              <a:t> from user’s collateral</a:t>
            </a:r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4C0EFC02-3243-D847-9DC3-23CD4F27F3A3}"/>
              </a:ext>
            </a:extLst>
          </p:cNvPr>
          <p:cNvSpPr/>
          <p:nvPr/>
        </p:nvSpPr>
        <p:spPr>
          <a:xfrm>
            <a:off x="713675" y="1576526"/>
            <a:ext cx="7691567" cy="1832095"/>
          </a:xfrm>
          <a:prstGeom prst="wedgeRectCallout">
            <a:avLst>
              <a:gd name="adj1" fmla="val -11646"/>
              <a:gd name="adj2" fmla="val 90670"/>
            </a:avLst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Liquidator is repaying the user’s ETH debt</a:t>
            </a:r>
            <a:br>
              <a:rPr lang="en-US" sz="2800" dirty="0"/>
            </a:br>
            <a:r>
              <a:rPr lang="en-US" sz="2800" dirty="0"/>
              <a:t>and getting the user’s </a:t>
            </a:r>
            <a:r>
              <a:rPr lang="en-US" sz="2800" dirty="0" err="1"/>
              <a:t>cDAI</a:t>
            </a:r>
            <a:br>
              <a:rPr lang="en-US" sz="2800" dirty="0"/>
            </a:br>
            <a:r>
              <a:rPr lang="en-US" sz="2800" dirty="0"/>
              <a:t>[at a discounted exchange rate  -- penalty for user]</a:t>
            </a:r>
          </a:p>
        </p:txBody>
      </p:sp>
    </p:spTree>
    <p:extLst>
      <p:ext uri="{BB962C8B-B14F-4D97-AF65-F5344CB8AC3E}">
        <p14:creationId xmlns:p14="http://schemas.microsoft.com/office/powerpoint/2010/main" val="30995142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EA165-CCE1-9943-9937-58D0ED63F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liquidation risk?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DA3E0-FAAB-5841-AEFE-9A03B3D60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5980"/>
            <a:ext cx="8229600" cy="6230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Historical DAI interest rate on Compound (APY):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6C237A3-EEB1-3E4F-BFE9-0316B323CC25}"/>
              </a:ext>
            </a:extLst>
          </p:cNvPr>
          <p:cNvGrpSpPr/>
          <p:nvPr/>
        </p:nvGrpSpPr>
        <p:grpSpPr>
          <a:xfrm>
            <a:off x="4017134" y="1737025"/>
            <a:ext cx="5085306" cy="2083610"/>
            <a:chOff x="3705404" y="1859739"/>
            <a:chExt cx="5085306" cy="208361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3EE7A89-A84C-AC4E-B01E-CCF5BB18AE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9880" r="3800" b="10568"/>
            <a:stretch/>
          </p:blipFill>
          <p:spPr>
            <a:xfrm>
              <a:off x="3705404" y="1859739"/>
              <a:ext cx="5085306" cy="2083610"/>
            </a:xfrm>
            <a:prstGeom prst="rect">
              <a:avLst/>
            </a:prstGeom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EBC70D5-6539-C649-8EBA-E3FAC8F74D75}"/>
                </a:ext>
              </a:extLst>
            </p:cNvPr>
            <p:cNvSpPr/>
            <p:nvPr/>
          </p:nvSpPr>
          <p:spPr>
            <a:xfrm>
              <a:off x="5455722" y="1877038"/>
              <a:ext cx="346364" cy="346363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CF947A8-04D5-D34C-97E8-766ED99297D5}"/>
              </a:ext>
            </a:extLst>
          </p:cNvPr>
          <p:cNvSpPr txBox="1"/>
          <p:nvPr/>
        </p:nvSpPr>
        <p:spPr>
          <a:xfrm>
            <a:off x="434090" y="1669347"/>
            <a:ext cx="3639458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Demand for DAI spikes</a:t>
            </a:r>
          </a:p>
          <a:p>
            <a:pPr algn="l"/>
            <a:r>
              <a:rPr lang="en-US" dirty="0">
                <a:latin typeface="+mn-lt"/>
              </a:rPr>
              <a:t>  ⟹   price of DAI spikes</a:t>
            </a:r>
          </a:p>
          <a:p>
            <a:pPr algn="l">
              <a:spcBef>
                <a:spcPts val="600"/>
              </a:spcBef>
            </a:pPr>
            <a:r>
              <a:rPr lang="en-US" dirty="0">
                <a:latin typeface="+mn-lt"/>
              </a:rPr>
              <a:t>  ⟹   user’s debt shoots up</a:t>
            </a:r>
          </a:p>
          <a:p>
            <a:pPr algn="l">
              <a:spcBef>
                <a:spcPts val="600"/>
              </a:spcBef>
            </a:pPr>
            <a:r>
              <a:rPr lang="en-US" dirty="0">
                <a:latin typeface="+mn-lt"/>
              </a:rPr>
              <a:t>  ⟹   user’s health drops</a:t>
            </a:r>
          </a:p>
          <a:p>
            <a:pPr algn="l">
              <a:spcBef>
                <a:spcPts val="600"/>
              </a:spcBef>
            </a:pPr>
            <a:r>
              <a:rPr lang="en-US" dirty="0">
                <a:latin typeface="+mn-lt"/>
              </a:rPr>
              <a:t>  ⟹   liquidation 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CE44CD-28BF-9D4F-91D9-EDCEF6F961F5}"/>
              </a:ext>
            </a:extLst>
          </p:cNvPr>
          <p:cNvSpPr txBox="1"/>
          <p:nvPr/>
        </p:nvSpPr>
        <p:spPr>
          <a:xfrm>
            <a:off x="479353" y="4076744"/>
            <a:ext cx="8155309" cy="8309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To use Compound borrower must constantly monitor APY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and quickly repay loans if APY goes too high (can be automated)</a:t>
            </a:r>
          </a:p>
        </p:txBody>
      </p:sp>
    </p:spTree>
    <p:extLst>
      <p:ext uri="{BB962C8B-B14F-4D97-AF65-F5344CB8AC3E}">
        <p14:creationId xmlns:p14="http://schemas.microsoft.com/office/powerpoint/2010/main" val="288608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FE4AC-E7B6-9644-90B6-AA53D3522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Where we are in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E6AC5-90E4-F44C-9445-20F760267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consensus protocols work</a:t>
            </a:r>
          </a:p>
          <a:p>
            <a:r>
              <a:rPr lang="en-US" sz="2400" b="1" dirty="0"/>
              <a:t>Bitcoin</a:t>
            </a:r>
            <a:r>
              <a:rPr lang="en-US" sz="2400" dirty="0"/>
              <a:t>:  the UTXO model, and the Bitcoin scripting language</a:t>
            </a:r>
          </a:p>
          <a:p>
            <a:r>
              <a:rPr lang="en-US" sz="2400" b="1" dirty="0"/>
              <a:t>Ethereum </a:t>
            </a:r>
            <a:r>
              <a:rPr lang="en-US" sz="2400" dirty="0"/>
              <a:t>(the blockchain computer):  the EVM and Solidity</a:t>
            </a:r>
          </a:p>
          <a:p>
            <a:pPr marL="0" indent="0">
              <a:spcBef>
                <a:spcPts val="1824"/>
              </a:spcBef>
              <a:buNone/>
            </a:pPr>
            <a:r>
              <a:rPr lang="en-US" sz="2400" dirty="0"/>
              <a:t>Current topic:  </a:t>
            </a:r>
            <a:r>
              <a:rPr lang="en-US" sz="2400" b="1" dirty="0"/>
              <a:t>decentralized finance</a:t>
            </a:r>
          </a:p>
          <a:p>
            <a:pPr marL="0" indent="0">
              <a:buNone/>
            </a:pPr>
            <a:r>
              <a:rPr lang="en-US" sz="2400" dirty="0"/>
              <a:t>		on-chain:  exchanges,  </a:t>
            </a:r>
            <a:r>
              <a:rPr lang="en-US" sz="2400" dirty="0" err="1"/>
              <a:t>stablecoins</a:t>
            </a:r>
            <a:r>
              <a:rPr lang="en-US" sz="2400" dirty="0"/>
              <a:t>,   today: lending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u="sng" dirty="0"/>
              <a:t>Next</a:t>
            </a:r>
            <a:r>
              <a:rPr lang="en-US" sz="2400" dirty="0"/>
              <a:t>:    privacy on the blockchain,   scaling the blockchain,</a:t>
            </a:r>
            <a:br>
              <a:rPr lang="en-US" sz="2400" dirty="0"/>
            </a:br>
            <a:r>
              <a:rPr lang="en-US" sz="2400" dirty="0"/>
              <a:t>		and interoperability across blockchains</a:t>
            </a:r>
          </a:p>
        </p:txBody>
      </p:sp>
    </p:spTree>
    <p:extLst>
      <p:ext uri="{BB962C8B-B14F-4D97-AF65-F5344CB8AC3E}">
        <p14:creationId xmlns:p14="http://schemas.microsoft.com/office/powerpoint/2010/main" val="7302614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67E59-B9FA-6A40-916C-D207B38B3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 &amp; stats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34951-822E-F043-B9A2-6C52C0C92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30876"/>
            <a:ext cx="8229600" cy="1115204"/>
          </a:xfrm>
        </p:spPr>
        <p:txBody>
          <a:bodyPr/>
          <a:lstStyle/>
          <a:p>
            <a:r>
              <a:rPr lang="en-US" dirty="0"/>
              <a:t>Liquidity providers can earn interest on their assets</a:t>
            </a:r>
          </a:p>
          <a:p>
            <a:r>
              <a:rPr lang="en-US" dirty="0" err="1"/>
              <a:t>DeFi</a:t>
            </a:r>
            <a:r>
              <a:rPr lang="en-US" dirty="0"/>
              <a:t> lending is being used quite a bit: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80BA88-0609-9C41-A220-51C11FEDE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72" y="2315355"/>
            <a:ext cx="7495309" cy="27032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5D7E152-DDC0-4946-96BA-CFA53F2997A6}"/>
              </a:ext>
            </a:extLst>
          </p:cNvPr>
          <p:cNvSpPr/>
          <p:nvPr/>
        </p:nvSpPr>
        <p:spPr>
          <a:xfrm>
            <a:off x="3241964" y="2854036"/>
            <a:ext cx="1149927" cy="2909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803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67E59-B9FA-6A40-916C-D207B38B3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 &amp; stats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6FD69F-D7A8-AA45-9D91-FB6ABC5EC6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521"/>
          <a:stretch/>
        </p:blipFill>
        <p:spPr>
          <a:xfrm>
            <a:off x="341462" y="1914362"/>
            <a:ext cx="8461075" cy="206952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39BF437-3C5D-2143-B45F-6D339B84BC08}"/>
              </a:ext>
            </a:extLst>
          </p:cNvPr>
          <p:cNvSpPr txBox="1">
            <a:spLocks/>
          </p:cNvSpPr>
          <p:nvPr/>
        </p:nvSpPr>
        <p:spPr bwMode="auto">
          <a:xfrm>
            <a:off x="457200" y="1171832"/>
            <a:ext cx="8229600" cy="6230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ＭＳ Ｐゴシック" pitchFamily="-112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Compound liquidation statistics: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8134D94-396A-184B-9ECE-BEA7CF531AB3}"/>
              </a:ext>
            </a:extLst>
          </p:cNvPr>
          <p:cNvSpPr txBox="1">
            <a:spLocks/>
          </p:cNvSpPr>
          <p:nvPr/>
        </p:nvSpPr>
        <p:spPr bwMode="auto">
          <a:xfrm>
            <a:off x="729342" y="4252489"/>
            <a:ext cx="7859486" cy="6230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ＭＳ Ｐゴシック" pitchFamily="-112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ＭＳ Ｐゴシック" pitchFamily="-112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Caused by collateral price drops or debt APY spikes</a:t>
            </a:r>
          </a:p>
        </p:txBody>
      </p:sp>
    </p:spTree>
    <p:extLst>
      <p:ext uri="{BB962C8B-B14F-4D97-AF65-F5344CB8AC3E}">
        <p14:creationId xmlns:p14="http://schemas.microsoft.com/office/powerpoint/2010/main" val="23873564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B86482AC-9250-EB4C-85AD-A372F654BB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DEA9B8-3737-2B42-8E12-7B99735DCD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Flash loans</a:t>
            </a:r>
          </a:p>
        </p:txBody>
      </p:sp>
    </p:spTree>
    <p:extLst>
      <p:ext uri="{BB962C8B-B14F-4D97-AF65-F5344CB8AC3E}">
        <p14:creationId xmlns:p14="http://schemas.microsoft.com/office/powerpoint/2010/main" val="42008564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95100-0584-A34F-9E2B-41107689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a flash loan?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4D2A8-C651-F044-859B-5DCF6546C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770" y="1036866"/>
            <a:ext cx="8403771" cy="1183820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/>
              <a:t>A flash loan is taken and repaid in a </a:t>
            </a:r>
            <a:r>
              <a:rPr lang="en-US" u="sng" dirty="0"/>
              <a:t>single</a:t>
            </a:r>
            <a:r>
              <a:rPr lang="en-US" dirty="0"/>
              <a:t> transaction</a:t>
            </a:r>
          </a:p>
          <a:p>
            <a:pPr marL="0" indent="0" algn="ctr">
              <a:spcBef>
                <a:spcPts val="1824"/>
              </a:spcBef>
              <a:buNone/>
            </a:pPr>
            <a:r>
              <a:rPr lang="en-US" dirty="0"/>
              <a:t>⟹  zero risk for lender    ⟹ borrower needs no collateral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2EE198-19F5-F049-A9EE-B0B3DEC992AC}"/>
              </a:ext>
            </a:extLst>
          </p:cNvPr>
          <p:cNvSpPr txBox="1"/>
          <p:nvPr/>
        </p:nvSpPr>
        <p:spPr>
          <a:xfrm>
            <a:off x="100914" y="4723692"/>
            <a:ext cx="6441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002060"/>
                  </a:solidFill>
                </a:u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“</a:t>
            </a:r>
            <a:r>
              <a:rPr lang="en-US" sz="1800" u="sng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002060"/>
                  </a:solidFill>
                </a:u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Attacking the </a:t>
            </a:r>
            <a:r>
              <a:rPr lang="en-US" sz="1800" u="sng" dirty="0" err="1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002060"/>
                  </a:solidFill>
                </a:u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DeFi</a:t>
            </a:r>
            <a:r>
              <a:rPr lang="en-US" sz="1800" u="sng" dirty="0">
                <a:solidFill>
                  <a:schemeClr val="tx1">
                    <a:lumMod val="85000"/>
                    <a:lumOff val="15000"/>
                  </a:schemeClr>
                </a:solidFill>
                <a:uFill>
                  <a:solidFill>
                    <a:srgbClr val="002060"/>
                  </a:solidFill>
                </a:u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Ecosystem with Flash Loans for Fun and Profit”</a:t>
            </a:r>
            <a:endParaRPr lang="en-US" sz="1800" u="sng" dirty="0">
              <a:solidFill>
                <a:schemeClr val="tx1">
                  <a:lumMod val="85000"/>
                  <a:lumOff val="15000"/>
                </a:schemeClr>
              </a:solidFill>
              <a:uFill>
                <a:solidFill>
                  <a:srgbClr val="002060"/>
                </a:solidFill>
              </a:uFill>
              <a:latin typeface="+mn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99FF4B-E022-FF4D-BC54-D8C9F893DA8D}"/>
              </a:ext>
            </a:extLst>
          </p:cNvPr>
          <p:cNvSpPr/>
          <p:nvPr/>
        </p:nvSpPr>
        <p:spPr>
          <a:xfrm>
            <a:off x="6433180" y="2429148"/>
            <a:ext cx="1273629" cy="15947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Flash</a:t>
            </a:r>
            <a:br>
              <a:rPr lang="en-US" dirty="0"/>
            </a:br>
            <a:r>
              <a:rPr lang="en-US" dirty="0"/>
              <a:t>Loan</a:t>
            </a:r>
            <a:br>
              <a:rPr lang="en-US" dirty="0"/>
            </a:br>
            <a:r>
              <a:rPr lang="en-US" dirty="0"/>
              <a:t>Provider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BEB0CFD-F82D-394F-8353-63CC4A41CC94}"/>
              </a:ext>
            </a:extLst>
          </p:cNvPr>
          <p:cNvCxnSpPr>
            <a:cxnSpLocks/>
          </p:cNvCxnSpPr>
          <p:nvPr/>
        </p:nvCxnSpPr>
        <p:spPr>
          <a:xfrm flipH="1">
            <a:off x="4582886" y="2904419"/>
            <a:ext cx="185029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08B8596-15DF-2B49-A93D-1CD7485C6F20}"/>
              </a:ext>
            </a:extLst>
          </p:cNvPr>
          <p:cNvGrpSpPr/>
          <p:nvPr/>
        </p:nvGrpSpPr>
        <p:grpSpPr>
          <a:xfrm>
            <a:off x="4582885" y="2341784"/>
            <a:ext cx="1850295" cy="461665"/>
            <a:chOff x="4582885" y="2341784"/>
            <a:chExt cx="1850295" cy="461665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46DD450-E7CC-A244-B6F5-C5176C5BBE09}"/>
                </a:ext>
              </a:extLst>
            </p:cNvPr>
            <p:cNvCxnSpPr>
              <a:cxnSpLocks/>
            </p:cNvCxnSpPr>
            <p:nvPr/>
          </p:nvCxnSpPr>
          <p:spPr>
            <a:xfrm>
              <a:off x="4582885" y="2719362"/>
              <a:ext cx="185029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F3F5E4-6D7B-A04D-BB27-86BA1E2F8F59}"/>
                </a:ext>
              </a:extLst>
            </p:cNvPr>
            <p:cNvSpPr txBox="1"/>
            <p:nvPr/>
          </p:nvSpPr>
          <p:spPr>
            <a:xfrm>
              <a:off x="4604657" y="2341784"/>
              <a:ext cx="17414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borrow $1M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E275ABC-CC83-3F4F-B122-B756A049AE12}"/>
              </a:ext>
            </a:extLst>
          </p:cNvPr>
          <p:cNvGrpSpPr/>
          <p:nvPr/>
        </p:nvGrpSpPr>
        <p:grpSpPr>
          <a:xfrm>
            <a:off x="3200400" y="2426971"/>
            <a:ext cx="1382485" cy="1594757"/>
            <a:chOff x="3200400" y="2426971"/>
            <a:chExt cx="1382485" cy="159475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83D4A25-BD34-4A40-A930-289CDE2FCF23}"/>
                </a:ext>
              </a:extLst>
            </p:cNvPr>
            <p:cNvSpPr/>
            <p:nvPr/>
          </p:nvSpPr>
          <p:spPr>
            <a:xfrm>
              <a:off x="3200400" y="2426971"/>
              <a:ext cx="1382485" cy="159475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Initiating</a:t>
              </a:r>
              <a:br>
                <a:rPr lang="en-US" dirty="0"/>
              </a:br>
              <a:r>
                <a:rPr lang="en-US" dirty="0"/>
                <a:t>contract</a:t>
              </a: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26A6D6F-0210-EE49-985F-63AC89658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3704550" y="3340719"/>
              <a:ext cx="377591" cy="558567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E622CFF-5734-0145-842F-BC3F4EE47EA3}"/>
              </a:ext>
            </a:extLst>
          </p:cNvPr>
          <p:cNvGrpSpPr/>
          <p:nvPr/>
        </p:nvGrpSpPr>
        <p:grpSpPr>
          <a:xfrm>
            <a:off x="402770" y="2522114"/>
            <a:ext cx="3922510" cy="1578169"/>
            <a:chOff x="402770" y="2522114"/>
            <a:chExt cx="3922510" cy="1578169"/>
          </a:xfrm>
        </p:grpSpPr>
        <p:sp>
          <p:nvSpPr>
            <p:cNvPr id="20" name="L-Shape 19">
              <a:extLst>
                <a:ext uri="{FF2B5EF4-FFF2-40B4-BE49-F238E27FC236}">
                  <a16:creationId xmlns:a16="http://schemas.microsoft.com/office/drawing/2014/main" id="{8E778D46-E865-AE48-934F-792B8335F687}"/>
                </a:ext>
              </a:extLst>
            </p:cNvPr>
            <p:cNvSpPr/>
            <p:nvPr/>
          </p:nvSpPr>
          <p:spPr>
            <a:xfrm rot="14475487">
              <a:off x="2572437" y="3690571"/>
              <a:ext cx="413933" cy="405491"/>
            </a:xfrm>
            <a:prstGeom prst="corner">
              <a:avLst>
                <a:gd name="adj1" fmla="val 18643"/>
                <a:gd name="adj2" fmla="val 16683"/>
              </a:avLst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E684EAC-C715-FA44-802A-B9958C9F3DE7}"/>
                </a:ext>
              </a:extLst>
            </p:cNvPr>
            <p:cNvGrpSpPr/>
            <p:nvPr/>
          </p:nvGrpSpPr>
          <p:grpSpPr>
            <a:xfrm>
              <a:off x="402770" y="2522114"/>
              <a:ext cx="3922510" cy="1443280"/>
              <a:chOff x="457199" y="2609198"/>
              <a:chExt cx="3922510" cy="1443280"/>
            </a:xfrm>
          </p:grpSpPr>
          <p:sp>
            <p:nvSpPr>
              <p:cNvPr id="19" name="Block Arc 18">
                <a:extLst>
                  <a:ext uri="{FF2B5EF4-FFF2-40B4-BE49-F238E27FC236}">
                    <a16:creationId xmlns:a16="http://schemas.microsoft.com/office/drawing/2014/main" id="{76DCBB2F-97EB-3F45-8909-A3C65A75EF7C}"/>
                  </a:ext>
                </a:extLst>
              </p:cNvPr>
              <p:cNvSpPr/>
              <p:nvPr/>
            </p:nvSpPr>
            <p:spPr>
              <a:xfrm rot="16200000">
                <a:off x="2279202" y="1951971"/>
                <a:ext cx="1443280" cy="2757734"/>
              </a:xfrm>
              <a:prstGeom prst="blockArc">
                <a:avLst>
                  <a:gd name="adj1" fmla="val 10894151"/>
                  <a:gd name="adj2" fmla="val 42135"/>
                  <a:gd name="adj3" fmla="val 5876"/>
                </a:avLst>
              </a:prstGeom>
              <a:solidFill>
                <a:srgbClr val="FF000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9FE1679-2855-DE4F-A2A8-693AD2506090}"/>
                  </a:ext>
                </a:extLst>
              </p:cNvPr>
              <p:cNvSpPr txBox="1"/>
              <p:nvPr/>
            </p:nvSpPr>
            <p:spPr>
              <a:xfrm>
                <a:off x="457199" y="2957490"/>
                <a:ext cx="128913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latin typeface="+mn-lt"/>
                  </a:rPr>
                  <a:t>do stuff</a:t>
                </a:r>
                <a:br>
                  <a:rPr lang="en-US" sz="2000" dirty="0">
                    <a:latin typeface="+mn-lt"/>
                  </a:rPr>
                </a:br>
                <a:r>
                  <a:rPr lang="en-US" sz="2000" dirty="0">
                    <a:latin typeface="+mn-lt"/>
                  </a:rPr>
                  <a:t>with funds</a:t>
                </a: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72B74FC-B9F2-124D-B2B8-BD4FD1126195}"/>
              </a:ext>
            </a:extLst>
          </p:cNvPr>
          <p:cNvGrpSpPr/>
          <p:nvPr/>
        </p:nvGrpSpPr>
        <p:grpSpPr>
          <a:xfrm>
            <a:off x="4571996" y="3340719"/>
            <a:ext cx="1850295" cy="461665"/>
            <a:chOff x="4637312" y="3340719"/>
            <a:chExt cx="1850295" cy="461665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261A55AD-A717-6F4F-8283-937986D7DCE5}"/>
                </a:ext>
              </a:extLst>
            </p:cNvPr>
            <p:cNvCxnSpPr>
              <a:cxnSpLocks/>
            </p:cNvCxnSpPr>
            <p:nvPr/>
          </p:nvCxnSpPr>
          <p:spPr>
            <a:xfrm>
              <a:off x="4637312" y="3718297"/>
              <a:ext cx="185029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27CFA2E-BD4A-B449-B715-02D81783207A}"/>
                </a:ext>
              </a:extLst>
            </p:cNvPr>
            <p:cNvSpPr txBox="1"/>
            <p:nvPr/>
          </p:nvSpPr>
          <p:spPr>
            <a:xfrm>
              <a:off x="4648198" y="3340719"/>
              <a:ext cx="17434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return funds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4EBD3DA-7B85-3C45-9C28-371DDC6F39EA}"/>
              </a:ext>
            </a:extLst>
          </p:cNvPr>
          <p:cNvSpPr txBox="1"/>
          <p:nvPr/>
        </p:nvSpPr>
        <p:spPr>
          <a:xfrm>
            <a:off x="2645225" y="4124875"/>
            <a:ext cx="6185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(Tx is valid only if funds are returned in same Tx)</a:t>
            </a:r>
          </a:p>
        </p:txBody>
      </p:sp>
    </p:spTree>
    <p:extLst>
      <p:ext uri="{BB962C8B-B14F-4D97-AF65-F5344CB8AC3E}">
        <p14:creationId xmlns:p14="http://schemas.microsoft.com/office/powerpoint/2010/main" val="341185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ADF28-61E7-5343-BA06-F80C66256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84AC7-4873-FB49-A3FF-71E5F064B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818430"/>
          </a:xfrm>
        </p:spPr>
        <p:txBody>
          <a:bodyPr/>
          <a:lstStyle/>
          <a:p>
            <a:r>
              <a:rPr lang="en-US" dirty="0"/>
              <a:t>Risk free arbitrage </a:t>
            </a:r>
          </a:p>
          <a:p>
            <a:pPr>
              <a:spcBef>
                <a:spcPts val="2472"/>
              </a:spcBef>
            </a:pPr>
            <a:r>
              <a:rPr lang="en-US" dirty="0"/>
              <a:t>Collateral swap </a:t>
            </a:r>
          </a:p>
          <a:p>
            <a:pPr>
              <a:spcBef>
                <a:spcPts val="2472"/>
              </a:spcBef>
            </a:pPr>
            <a:r>
              <a:rPr lang="en-US" dirty="0" err="1"/>
              <a:t>DeFi</a:t>
            </a:r>
            <a:r>
              <a:rPr lang="en-US" dirty="0"/>
              <a:t> attacks:  price oracle manipulation</a:t>
            </a:r>
          </a:p>
          <a:p>
            <a:pPr marL="0" indent="0">
              <a:spcBef>
                <a:spcPts val="2472"/>
              </a:spcBef>
              <a:buNone/>
            </a:pPr>
            <a:r>
              <a:rPr lang="en-US" dirty="0"/>
              <a:t>	</a:t>
            </a:r>
            <a:r>
              <a:rPr lang="en-US" sz="5400" b="1" dirty="0"/>
              <a:t>⋮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265861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32536-9602-C240-B96D-D26EA8420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Risk free arbitrage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D2C52A-16B0-7744-8508-65D1384966C3}"/>
              </a:ext>
            </a:extLst>
          </p:cNvPr>
          <p:cNvSpPr txBox="1"/>
          <p:nvPr/>
        </p:nvSpPr>
        <p:spPr>
          <a:xfrm>
            <a:off x="2971801" y="1339662"/>
            <a:ext cx="3451586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en-US" dirty="0" err="1">
                <a:latin typeface="+mn-lt"/>
              </a:rPr>
              <a:t>Aave</a:t>
            </a:r>
            <a:r>
              <a:rPr lang="en-US" dirty="0">
                <a:latin typeface="+mn-lt"/>
              </a:rPr>
              <a:t>  (flash loan provider)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97D743-B1C2-3D40-B8E2-246EA31A35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138344" y="3089591"/>
            <a:ext cx="584281" cy="864321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6FEB0093-1ABD-4940-8F7D-AE82785094AD}"/>
              </a:ext>
            </a:extLst>
          </p:cNvPr>
          <p:cNvGrpSpPr/>
          <p:nvPr/>
        </p:nvGrpSpPr>
        <p:grpSpPr>
          <a:xfrm>
            <a:off x="1768508" y="2032159"/>
            <a:ext cx="2574889" cy="972302"/>
            <a:chOff x="1768508" y="1879755"/>
            <a:chExt cx="2574889" cy="972302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549BC87-73D3-1146-B1E6-46314CAF4C78}"/>
                </a:ext>
              </a:extLst>
            </p:cNvPr>
            <p:cNvCxnSpPr>
              <a:cxnSpLocks/>
            </p:cNvCxnSpPr>
            <p:nvPr/>
          </p:nvCxnSpPr>
          <p:spPr>
            <a:xfrm>
              <a:off x="4343397" y="1879755"/>
              <a:ext cx="0" cy="97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82A7FC9-5203-9A47-AC43-BA8857D19E39}"/>
                </a:ext>
              </a:extLst>
            </p:cNvPr>
            <p:cNvSpPr txBox="1"/>
            <p:nvPr/>
          </p:nvSpPr>
          <p:spPr>
            <a:xfrm>
              <a:off x="1768508" y="1934185"/>
              <a:ext cx="25699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Flash loan 1M </a:t>
              </a:r>
              <a:r>
                <a:rPr lang="en-US" sz="2000" dirty="0">
                  <a:latin typeface="+mn-lt"/>
                </a:rPr>
                <a:t>USDC</a:t>
              </a:r>
              <a:endParaRPr lang="en-US" dirty="0">
                <a:latin typeface="+mn-lt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969C25-0F20-4B4C-A19C-1A6BA5C2E268}"/>
              </a:ext>
            </a:extLst>
          </p:cNvPr>
          <p:cNvSpPr txBox="1"/>
          <p:nvPr/>
        </p:nvSpPr>
        <p:spPr>
          <a:xfrm>
            <a:off x="381833" y="2958108"/>
            <a:ext cx="1402371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+mn-lt"/>
              </a:rPr>
              <a:t>Uniswap</a:t>
            </a:r>
            <a:endParaRPr lang="en-US" dirty="0">
              <a:latin typeface="+mn-lt"/>
            </a:endParaRPr>
          </a:p>
          <a:p>
            <a:pPr algn="ctr"/>
            <a:r>
              <a:rPr lang="en-US" sz="2000" dirty="0">
                <a:latin typeface="+mn-lt"/>
              </a:rPr>
              <a:t>USDC</a:t>
            </a:r>
            <a:r>
              <a:rPr lang="en-US" dirty="0">
                <a:latin typeface="+mn-lt"/>
              </a:rPr>
              <a:t>⇾</a:t>
            </a:r>
            <a:r>
              <a:rPr lang="en-US" sz="2000" dirty="0">
                <a:latin typeface="+mn-lt"/>
              </a:rPr>
              <a:t>DAI</a:t>
            </a:r>
            <a:endParaRPr lang="en-US" dirty="0">
              <a:latin typeface="+mn-lt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BE1E606-52CE-BE49-BE39-57A1915008CE}"/>
              </a:ext>
            </a:extLst>
          </p:cNvPr>
          <p:cNvGrpSpPr/>
          <p:nvPr/>
        </p:nvGrpSpPr>
        <p:grpSpPr>
          <a:xfrm>
            <a:off x="1877628" y="2952882"/>
            <a:ext cx="2106541" cy="461665"/>
            <a:chOff x="1877628" y="2800478"/>
            <a:chExt cx="2106541" cy="461665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CE6F451-3896-174C-B3F6-1B28EC9BBB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7628" y="3153032"/>
              <a:ext cx="210654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D32DF4-C6D5-5445-A450-844F3CFD8588}"/>
                </a:ext>
              </a:extLst>
            </p:cNvPr>
            <p:cNvSpPr txBox="1"/>
            <p:nvPr/>
          </p:nvSpPr>
          <p:spPr>
            <a:xfrm>
              <a:off x="2306298" y="2800478"/>
              <a:ext cx="12490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1M </a:t>
              </a:r>
              <a:r>
                <a:rPr lang="en-US" sz="2000" dirty="0">
                  <a:latin typeface="+mn-lt"/>
                </a:rPr>
                <a:t>USDC</a:t>
              </a:r>
              <a:endParaRPr lang="en-US" dirty="0">
                <a:latin typeface="+mn-l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F610903-3A28-C54B-846D-CE7FABCB8C0A}"/>
              </a:ext>
            </a:extLst>
          </p:cNvPr>
          <p:cNvGrpSpPr/>
          <p:nvPr/>
        </p:nvGrpSpPr>
        <p:grpSpPr>
          <a:xfrm>
            <a:off x="1877628" y="3534032"/>
            <a:ext cx="2106541" cy="461665"/>
            <a:chOff x="1877628" y="3381628"/>
            <a:chExt cx="2106541" cy="46166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A1086E8A-4C1E-2C48-9C78-2F6EDA21C0EA}"/>
                </a:ext>
              </a:extLst>
            </p:cNvPr>
            <p:cNvCxnSpPr>
              <a:cxnSpLocks/>
            </p:cNvCxnSpPr>
            <p:nvPr/>
          </p:nvCxnSpPr>
          <p:spPr>
            <a:xfrm>
              <a:off x="1877628" y="3381628"/>
              <a:ext cx="210654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4976BE6-089A-634E-A7FA-5C5A2005EE58}"/>
                </a:ext>
              </a:extLst>
            </p:cNvPr>
            <p:cNvSpPr txBox="1"/>
            <p:nvPr/>
          </p:nvSpPr>
          <p:spPr>
            <a:xfrm>
              <a:off x="2199906" y="3381628"/>
              <a:ext cx="1581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1.002M </a:t>
              </a:r>
              <a:r>
                <a:rPr lang="en-US" sz="2000" dirty="0">
                  <a:latin typeface="+mn-lt"/>
                </a:rPr>
                <a:t>DAI</a:t>
              </a:r>
              <a:endParaRPr lang="en-US" dirty="0">
                <a:latin typeface="+mn-lt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894F870-F5CE-5F4E-835F-E206637B6E23}"/>
              </a:ext>
            </a:extLst>
          </p:cNvPr>
          <p:cNvSpPr txBox="1"/>
          <p:nvPr/>
        </p:nvSpPr>
        <p:spPr>
          <a:xfrm>
            <a:off x="7206697" y="2988297"/>
            <a:ext cx="1402372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Curve</a:t>
            </a:r>
          </a:p>
          <a:p>
            <a:pPr algn="ctr"/>
            <a:r>
              <a:rPr lang="en-US" sz="2000" dirty="0">
                <a:latin typeface="+mn-lt"/>
              </a:rPr>
              <a:t>DAI</a:t>
            </a:r>
            <a:r>
              <a:rPr lang="en-US" dirty="0">
                <a:latin typeface="+mn-lt"/>
              </a:rPr>
              <a:t>⇾</a:t>
            </a:r>
            <a:r>
              <a:rPr lang="en-US" sz="2000" dirty="0">
                <a:latin typeface="+mn-lt"/>
              </a:rPr>
              <a:t>USDC</a:t>
            </a:r>
            <a:endParaRPr lang="en-US" dirty="0">
              <a:latin typeface="+mn-lt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BD495D5-B3EC-4E47-8A20-5A31038418F8}"/>
              </a:ext>
            </a:extLst>
          </p:cNvPr>
          <p:cNvGrpSpPr/>
          <p:nvPr/>
        </p:nvGrpSpPr>
        <p:grpSpPr>
          <a:xfrm>
            <a:off x="4834776" y="2952882"/>
            <a:ext cx="2278498" cy="461665"/>
            <a:chOff x="4834776" y="2800478"/>
            <a:chExt cx="2278498" cy="461665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5E3F223-904A-0949-BCFB-679C81BA514A}"/>
                </a:ext>
              </a:extLst>
            </p:cNvPr>
            <p:cNvCxnSpPr>
              <a:cxnSpLocks/>
            </p:cNvCxnSpPr>
            <p:nvPr/>
          </p:nvCxnSpPr>
          <p:spPr>
            <a:xfrm>
              <a:off x="4834776" y="3153032"/>
              <a:ext cx="2278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7E6281-28E6-584D-811C-2EF5210DA104}"/>
                </a:ext>
              </a:extLst>
            </p:cNvPr>
            <p:cNvSpPr txBox="1"/>
            <p:nvPr/>
          </p:nvSpPr>
          <p:spPr>
            <a:xfrm flipH="1">
              <a:off x="5040913" y="2800478"/>
              <a:ext cx="1581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1.002M </a:t>
              </a:r>
              <a:r>
                <a:rPr lang="en-US" sz="2000" dirty="0">
                  <a:latin typeface="+mn-lt"/>
                </a:rPr>
                <a:t>DAI</a:t>
              </a:r>
              <a:endParaRPr lang="en-US" dirty="0">
                <a:latin typeface="+mn-lt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0C9D128-2892-1B4D-846A-7CC59961FA06}"/>
              </a:ext>
            </a:extLst>
          </p:cNvPr>
          <p:cNvGrpSpPr/>
          <p:nvPr/>
        </p:nvGrpSpPr>
        <p:grpSpPr>
          <a:xfrm>
            <a:off x="4834776" y="3534032"/>
            <a:ext cx="2188630" cy="461665"/>
            <a:chOff x="4834776" y="3381628"/>
            <a:chExt cx="2188630" cy="461665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B1082FD-FE27-024D-8D5C-ACFE3C1320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34776" y="3403400"/>
              <a:ext cx="218863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C2D81E-B3DD-EB4F-8B4B-28BB0590E2BB}"/>
                </a:ext>
              </a:extLst>
            </p:cNvPr>
            <p:cNvSpPr txBox="1"/>
            <p:nvPr/>
          </p:nvSpPr>
          <p:spPr>
            <a:xfrm flipH="1">
              <a:off x="4923635" y="3381628"/>
              <a:ext cx="17924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1.001M </a:t>
              </a:r>
              <a:r>
                <a:rPr lang="en-US" sz="2000" dirty="0">
                  <a:latin typeface="+mn-lt"/>
                </a:rPr>
                <a:t>USDC</a:t>
              </a:r>
              <a:endParaRPr lang="en-US" dirty="0">
                <a:latin typeface="+mn-lt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0D13155-5793-5142-8123-1AEA74BAD48C}"/>
              </a:ext>
            </a:extLst>
          </p:cNvPr>
          <p:cNvSpPr txBox="1"/>
          <p:nvPr/>
        </p:nvSpPr>
        <p:spPr>
          <a:xfrm>
            <a:off x="96756" y="3767101"/>
            <a:ext cx="1920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b="1" dirty="0">
                <a:latin typeface="+mn-lt"/>
              </a:rPr>
              <a:t>1USDC = 1.002DAI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434983-9062-414C-85B4-34E605FEF0B3}"/>
              </a:ext>
            </a:extLst>
          </p:cNvPr>
          <p:cNvSpPr txBox="1"/>
          <p:nvPr/>
        </p:nvSpPr>
        <p:spPr>
          <a:xfrm>
            <a:off x="6960355" y="3824630"/>
            <a:ext cx="1920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b="1" dirty="0">
                <a:latin typeface="+mn-lt"/>
              </a:rPr>
              <a:t>1USDC = 1.001DAI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94C00A7-2074-D844-A287-2CE1264E0620}"/>
              </a:ext>
            </a:extLst>
          </p:cNvPr>
          <p:cNvGrpSpPr/>
          <p:nvPr/>
        </p:nvGrpSpPr>
        <p:grpSpPr>
          <a:xfrm>
            <a:off x="4571997" y="2032159"/>
            <a:ext cx="2692806" cy="972302"/>
            <a:chOff x="4571997" y="1879755"/>
            <a:chExt cx="2692806" cy="972302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B21A3F2F-3FCE-844E-AE1E-76FCBAD9B2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71997" y="1879755"/>
              <a:ext cx="3" cy="97230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A4B0E54-99FE-2D47-B2E5-5153E429A080}"/>
                </a:ext>
              </a:extLst>
            </p:cNvPr>
            <p:cNvSpPr txBox="1"/>
            <p:nvPr/>
          </p:nvSpPr>
          <p:spPr>
            <a:xfrm>
              <a:off x="4577721" y="1934185"/>
              <a:ext cx="26870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Repay 1M </a:t>
              </a:r>
              <a:r>
                <a:rPr lang="en-US" sz="2000" dirty="0">
                  <a:latin typeface="+mn-lt"/>
                </a:rPr>
                <a:t>USDC</a:t>
              </a:r>
              <a:r>
                <a:rPr lang="en-US" dirty="0">
                  <a:latin typeface="+mn-lt"/>
                </a:rPr>
                <a:t> loan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89E2345-F552-E24A-A84F-28E2D6B1EBF0}"/>
              </a:ext>
            </a:extLst>
          </p:cNvPr>
          <p:cNvGrpSpPr/>
          <p:nvPr/>
        </p:nvGrpSpPr>
        <p:grpSpPr>
          <a:xfrm>
            <a:off x="3292154" y="4009296"/>
            <a:ext cx="2237857" cy="951557"/>
            <a:chOff x="3292154" y="3856892"/>
            <a:chExt cx="2237857" cy="951557"/>
          </a:xfrm>
        </p:grpSpPr>
        <p:sp>
          <p:nvSpPr>
            <p:cNvPr id="32" name="Down Arrow 31">
              <a:extLst>
                <a:ext uri="{FF2B5EF4-FFF2-40B4-BE49-F238E27FC236}">
                  <a16:creationId xmlns:a16="http://schemas.microsoft.com/office/drawing/2014/main" id="{FC070EA7-12C8-8947-88CC-A5FF7C7037A9}"/>
                </a:ext>
              </a:extLst>
            </p:cNvPr>
            <p:cNvSpPr/>
            <p:nvPr/>
          </p:nvSpPr>
          <p:spPr>
            <a:xfrm>
              <a:off x="4299852" y="3856892"/>
              <a:ext cx="228604" cy="475622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55A6E14-ABF6-ED4B-94D1-9A360E17DC98}"/>
                </a:ext>
              </a:extLst>
            </p:cNvPr>
            <p:cNvSpPr txBox="1"/>
            <p:nvPr/>
          </p:nvSpPr>
          <p:spPr>
            <a:xfrm>
              <a:off x="3292154" y="4408339"/>
              <a:ext cx="2237857" cy="400110"/>
            </a:xfrm>
            <a:prstGeom prst="rect">
              <a:avLst/>
            </a:prstGeom>
            <a:solidFill>
              <a:srgbClr val="00B050"/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keep  0.001M USDC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8003D30-FCC1-B344-8C94-63593CAEC9AD}"/>
              </a:ext>
            </a:extLst>
          </p:cNvPr>
          <p:cNvSpPr txBox="1"/>
          <p:nvPr/>
        </p:nvSpPr>
        <p:spPr>
          <a:xfrm>
            <a:off x="1409698" y="796388"/>
            <a:ext cx="6625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Alice finds a USDC/DAI price difference in two pools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C01AE5C-4732-CD43-A19F-7B8C59E7AD47}"/>
              </a:ext>
            </a:extLst>
          </p:cNvPr>
          <p:cNvSpPr txBox="1"/>
          <p:nvPr/>
        </p:nvSpPr>
        <p:spPr>
          <a:xfrm>
            <a:off x="5793475" y="4551477"/>
            <a:ext cx="3288208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All in a single transaction</a:t>
            </a:r>
          </a:p>
        </p:txBody>
      </p:sp>
    </p:spTree>
    <p:extLst>
      <p:ext uri="{BB962C8B-B14F-4D97-AF65-F5344CB8AC3E}">
        <p14:creationId xmlns:p14="http://schemas.microsoft.com/office/powerpoint/2010/main" val="1710395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4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2C10A-ECB9-6B4C-9336-BDD30A57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Collateral swap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A8C8CD-31F2-4849-A5ED-34934791A0BA}"/>
              </a:ext>
            </a:extLst>
          </p:cNvPr>
          <p:cNvSpPr/>
          <p:nvPr/>
        </p:nvSpPr>
        <p:spPr>
          <a:xfrm>
            <a:off x="332509" y="1698171"/>
            <a:ext cx="1894811" cy="25472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-1000 DAI</a:t>
            </a:r>
          </a:p>
          <a:p>
            <a:pPr algn="ctr"/>
            <a:r>
              <a:rPr lang="en-US" dirty="0"/>
              <a:t>+1 </a:t>
            </a:r>
            <a:r>
              <a:rPr lang="en-US" dirty="0" err="1"/>
              <a:t>cETH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CED493-9CCB-B545-BC71-2A1AB4B43C03}"/>
              </a:ext>
            </a:extLst>
          </p:cNvPr>
          <p:cNvSpPr txBox="1"/>
          <p:nvPr/>
        </p:nvSpPr>
        <p:spPr>
          <a:xfrm>
            <a:off x="207234" y="1236506"/>
            <a:ext cx="2512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Alice @Compound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F2895D-6D56-6641-8DBB-6E83EDA2414F}"/>
              </a:ext>
            </a:extLst>
          </p:cNvPr>
          <p:cNvSpPr txBox="1"/>
          <p:nvPr/>
        </p:nvSpPr>
        <p:spPr>
          <a:xfrm>
            <a:off x="-48995" y="4291595"/>
            <a:ext cx="28098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borrowed DAI using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ETH as collateral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213C3F-EC37-0445-8DB1-0876CA8F71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112555" y="951406"/>
            <a:ext cx="459445" cy="67965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BA8829F-BC1A-C646-8F79-25783DD8275E}"/>
              </a:ext>
            </a:extLst>
          </p:cNvPr>
          <p:cNvSpPr/>
          <p:nvPr/>
        </p:nvSpPr>
        <p:spPr>
          <a:xfrm>
            <a:off x="6662059" y="1698171"/>
            <a:ext cx="2024741" cy="25472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-1000 DAI</a:t>
            </a:r>
          </a:p>
          <a:p>
            <a:pPr algn="ctr"/>
            <a:r>
              <a:rPr lang="en-US" dirty="0"/>
              <a:t>+3000 </a:t>
            </a:r>
            <a:r>
              <a:rPr lang="en-US" dirty="0" err="1"/>
              <a:t>cUSDC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B401F7-2536-4A4E-92C7-6C3DDFC66784}"/>
              </a:ext>
            </a:extLst>
          </p:cNvPr>
          <p:cNvSpPr txBox="1"/>
          <p:nvPr/>
        </p:nvSpPr>
        <p:spPr>
          <a:xfrm>
            <a:off x="6174887" y="1236506"/>
            <a:ext cx="2512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Alice @Compound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54B1C9-CA10-0C4E-9337-79AD87BD113F}"/>
              </a:ext>
            </a:extLst>
          </p:cNvPr>
          <p:cNvSpPr txBox="1"/>
          <p:nvPr/>
        </p:nvSpPr>
        <p:spPr>
          <a:xfrm>
            <a:off x="6196253" y="4242608"/>
            <a:ext cx="28098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borrowed DAI using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USDC as collateral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CD5563-70AD-9C49-8482-B16FD5A17E9B}"/>
              </a:ext>
            </a:extLst>
          </p:cNvPr>
          <p:cNvSpPr txBox="1"/>
          <p:nvPr/>
        </p:nvSpPr>
        <p:spPr>
          <a:xfrm>
            <a:off x="2370564" y="1698171"/>
            <a:ext cx="4278094" cy="26776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Take 1000 DAI flash loan</a:t>
            </a:r>
          </a:p>
          <a:p>
            <a:pPr algn="l"/>
            <a:r>
              <a:rPr lang="en-US" dirty="0">
                <a:latin typeface="+mn-lt"/>
              </a:rPr>
              <a:t>Repay 1000 DAI debt</a:t>
            </a:r>
          </a:p>
          <a:p>
            <a:pPr algn="l"/>
            <a:r>
              <a:rPr lang="en-US" dirty="0">
                <a:latin typeface="+mn-lt"/>
              </a:rPr>
              <a:t>Redeem 1 </a:t>
            </a:r>
            <a:r>
              <a:rPr lang="en-US" dirty="0" err="1">
                <a:latin typeface="+mn-lt"/>
              </a:rPr>
              <a:t>cETH</a:t>
            </a:r>
            <a:endParaRPr lang="en-US" dirty="0">
              <a:latin typeface="+mn-lt"/>
            </a:endParaRPr>
          </a:p>
          <a:p>
            <a:pPr algn="l"/>
            <a:r>
              <a:rPr lang="en-US" dirty="0">
                <a:latin typeface="+mn-lt"/>
              </a:rPr>
              <a:t>Swap 1 </a:t>
            </a:r>
            <a:r>
              <a:rPr lang="en-US" dirty="0" err="1">
                <a:latin typeface="+mn-lt"/>
              </a:rPr>
              <a:t>cETH</a:t>
            </a:r>
            <a:r>
              <a:rPr lang="en-US" dirty="0">
                <a:latin typeface="+mn-lt"/>
              </a:rPr>
              <a:t> for 3000 </a:t>
            </a:r>
            <a:r>
              <a:rPr lang="en-US" dirty="0" err="1">
                <a:latin typeface="+mn-lt"/>
              </a:rPr>
              <a:t>cUSDC</a:t>
            </a:r>
            <a:endParaRPr lang="en-US" dirty="0">
              <a:latin typeface="+mn-lt"/>
            </a:endParaRPr>
          </a:p>
          <a:p>
            <a:pPr algn="l"/>
            <a:r>
              <a:rPr lang="en-US" dirty="0">
                <a:latin typeface="+mn-lt"/>
              </a:rPr>
              <a:t>Deposit 3000 </a:t>
            </a:r>
            <a:r>
              <a:rPr lang="en-US" dirty="0" err="1">
                <a:latin typeface="+mn-lt"/>
              </a:rPr>
              <a:t>cUSDC</a:t>
            </a:r>
            <a:r>
              <a:rPr lang="en-US" dirty="0">
                <a:latin typeface="+mn-lt"/>
              </a:rPr>
              <a:t> as collateral</a:t>
            </a:r>
          </a:p>
          <a:p>
            <a:pPr algn="l"/>
            <a:r>
              <a:rPr lang="en-US" dirty="0">
                <a:latin typeface="+mn-lt"/>
              </a:rPr>
              <a:t>Borrow 1000 DAI</a:t>
            </a:r>
          </a:p>
          <a:p>
            <a:pPr algn="l"/>
            <a:r>
              <a:rPr lang="en-US" dirty="0">
                <a:latin typeface="+mn-lt"/>
              </a:rPr>
              <a:t>Repay 1000 DAI flash loan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915E75-3A0B-624C-9068-C816689572CC}"/>
              </a:ext>
            </a:extLst>
          </p:cNvPr>
          <p:cNvSpPr txBox="1"/>
          <p:nvPr/>
        </p:nvSpPr>
        <p:spPr>
          <a:xfrm>
            <a:off x="2784375" y="4375827"/>
            <a:ext cx="34447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(a single Ethereum transaction)</a:t>
            </a:r>
          </a:p>
        </p:txBody>
      </p:sp>
    </p:spTree>
    <p:extLst>
      <p:ext uri="{BB962C8B-B14F-4D97-AF65-F5344CB8AC3E}">
        <p14:creationId xmlns:p14="http://schemas.microsoft.com/office/powerpoint/2010/main" val="46503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4.44444E-6 -1.60494E-6 L 4.44444E-6 -0.07222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allAtOnce" animBg="1"/>
      <p:bldP spid="1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3BCE6-A05F-1143-80FE-ABA1458D7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Flash loans amounts on </a:t>
            </a:r>
            <a:r>
              <a:rPr lang="en-US" dirty="0" err="1"/>
              <a:t>Aave</a:t>
            </a:r>
            <a:r>
              <a:rPr lang="en-US" dirty="0"/>
              <a:t>   </a:t>
            </a:r>
            <a:r>
              <a:rPr lang="en-US" sz="2700" dirty="0"/>
              <a:t>(in 2021)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5B66A4-7578-F74A-9F5C-BCBB19EC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50" y="1664607"/>
            <a:ext cx="63373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893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8172AE5B-21CD-D548-AD72-3757124A6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599" y="3371850"/>
            <a:ext cx="7220607" cy="131445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Next lecture:   U.S. blockchain regulations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066383B-610F-F040-85AB-9E762F54A5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END  OF  LECTURE</a:t>
            </a:r>
          </a:p>
        </p:txBody>
      </p:sp>
    </p:spTree>
    <p:extLst>
      <p:ext uri="{BB962C8B-B14F-4D97-AF65-F5344CB8AC3E}">
        <p14:creationId xmlns:p14="http://schemas.microsoft.com/office/powerpoint/2010/main" val="32547780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C8E62-51C9-9E4B-828D-B08829E7D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Recall the four application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001E7-493B-A94E-8181-9CF27906D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200151"/>
            <a:ext cx="8512629" cy="381843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u="sng" dirty="0"/>
              <a:t>Finance</a:t>
            </a:r>
            <a:r>
              <a:rPr lang="en-US" dirty="0"/>
              <a:t>  (</a:t>
            </a:r>
            <a:r>
              <a:rPr lang="en-US" dirty="0" err="1"/>
              <a:t>DeFi</a:t>
            </a:r>
            <a:r>
              <a:rPr lang="en-US" dirty="0"/>
              <a:t>):    </a:t>
            </a:r>
          </a:p>
          <a:p>
            <a:pPr lvl="1"/>
            <a:r>
              <a:rPr lang="en-US" dirty="0"/>
              <a:t>new financial instruments,  exchanges,  lending, …</a:t>
            </a:r>
          </a:p>
          <a:p>
            <a:pPr marL="514350" indent="-514350">
              <a:spcBef>
                <a:spcPts val="3672"/>
              </a:spcBef>
              <a:buFont typeface="+mj-lt"/>
              <a:buAutoNum type="arabicPeriod"/>
            </a:pPr>
            <a:r>
              <a:rPr lang="en-US" dirty="0"/>
              <a:t>Managing </a:t>
            </a:r>
            <a:r>
              <a:rPr lang="en-US" b="1" u="sng" dirty="0"/>
              <a:t>digital assets</a:t>
            </a:r>
            <a:r>
              <a:rPr lang="en-US" dirty="0"/>
              <a:t> (NFTs)</a:t>
            </a:r>
          </a:p>
          <a:p>
            <a:pPr marL="514350" indent="-514350">
              <a:spcBef>
                <a:spcPts val="3672"/>
              </a:spcBef>
              <a:buFont typeface="+mj-lt"/>
              <a:buAutoNum type="arabicPeriod"/>
            </a:pPr>
            <a:r>
              <a:rPr lang="en-US" b="1" u="sng" dirty="0"/>
              <a:t>Games</a:t>
            </a:r>
            <a:r>
              <a:rPr lang="en-US" b="1" dirty="0"/>
              <a:t>, metaverse</a:t>
            </a:r>
            <a:r>
              <a:rPr lang="en-US" dirty="0"/>
              <a:t>:  assets managed on chain</a:t>
            </a:r>
          </a:p>
          <a:p>
            <a:pPr marL="514350" indent="-514350">
              <a:spcBef>
                <a:spcPts val="3672"/>
              </a:spcBef>
              <a:buFont typeface="+mj-lt"/>
              <a:buAutoNum type="arabicPeriod"/>
            </a:pPr>
            <a:r>
              <a:rPr lang="en-US" b="1" u="sng" dirty="0"/>
              <a:t>DAOs</a:t>
            </a:r>
            <a:r>
              <a:rPr lang="en-US" dirty="0"/>
              <a:t>:  decentralized organizations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7B2E46F-2366-FF43-B96B-1E8C33720DE4}"/>
              </a:ext>
            </a:extLst>
          </p:cNvPr>
          <p:cNvGrpSpPr/>
          <p:nvPr/>
        </p:nvGrpSpPr>
        <p:grpSpPr>
          <a:xfrm>
            <a:off x="7632411" y="2382469"/>
            <a:ext cx="1337417" cy="1200225"/>
            <a:chOff x="7816798" y="2349812"/>
            <a:chExt cx="1337417" cy="120022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53219D0-2EE9-4D4D-ADD7-7C86398EF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40877" y="2349812"/>
              <a:ext cx="899043" cy="92901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CB17DA-717C-6949-A9D1-56C06A12611B}"/>
                </a:ext>
              </a:extLst>
            </p:cNvPr>
            <p:cNvSpPr txBox="1"/>
            <p:nvPr/>
          </p:nvSpPr>
          <p:spPr>
            <a:xfrm>
              <a:off x="7816798" y="3273038"/>
              <a:ext cx="13374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>
                  <a:latin typeface="+mn-lt"/>
                </a:rPr>
                <a:t>CryptoPunk</a:t>
              </a:r>
              <a:r>
                <a:rPr lang="en-US" sz="1200" dirty="0">
                  <a:latin typeface="+mn-lt"/>
                </a:rPr>
                <a:t> #2890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CBECD04-5BC8-2644-A469-23E4F79E2B9C}"/>
              </a:ext>
            </a:extLst>
          </p:cNvPr>
          <p:cNvGrpSpPr/>
          <p:nvPr/>
        </p:nvGrpSpPr>
        <p:grpSpPr>
          <a:xfrm>
            <a:off x="7756929" y="3821404"/>
            <a:ext cx="1088379" cy="1322096"/>
            <a:chOff x="7941318" y="3643074"/>
            <a:chExt cx="1088379" cy="13220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2BEE7F2-30A5-E44B-8620-8DDE7169B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01284" y="4380970"/>
              <a:ext cx="749300" cy="5842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3848B6B-FBC8-984D-8DB5-6163FC332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41318" y="3643074"/>
              <a:ext cx="1088379" cy="9325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8628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C6014D-363C-5447-A2C3-495251F479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DeFi</a:t>
            </a:r>
            <a:r>
              <a:rPr lang="en-US" dirty="0"/>
              <a:t> Lending Protocols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8AEC94C3-E1D3-4D4B-A121-054F0FF91433}"/>
              </a:ext>
            </a:extLst>
          </p:cNvPr>
          <p:cNvSpPr txBox="1">
            <a:spLocks/>
          </p:cNvSpPr>
          <p:nvPr/>
        </p:nvSpPr>
        <p:spPr bwMode="auto">
          <a:xfrm>
            <a:off x="1284514" y="3284764"/>
            <a:ext cx="6400800" cy="131445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pitchFamily="-112" charset="-128"/>
                <a:cs typeface="ＭＳ Ｐゴシック" pitchFamily="-112" charset="-128"/>
              </a:defRPr>
            </a:lvl1pPr>
            <a:lvl2pPr marL="4572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pitchFamily="-112" charset="-128"/>
                <a:cs typeface="+mn-cs"/>
              </a:defRPr>
            </a:lvl2pPr>
            <a:lvl3pPr marL="9144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pitchFamily="-112" charset="-128"/>
                <a:cs typeface="+mn-cs"/>
              </a:defRPr>
            </a:lvl3pPr>
            <a:lvl4pPr marL="13716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pitchFamily="-112" charset="-128"/>
                <a:cs typeface="+mn-cs"/>
              </a:defRPr>
            </a:lvl4pPr>
            <a:lvl5pPr marL="18288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pitchFamily="-112" charset="-128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Goal:  explain how decentralized lending works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This is not investment or financial advice</a:t>
            </a:r>
          </a:p>
        </p:txBody>
      </p:sp>
    </p:spTree>
    <p:extLst>
      <p:ext uri="{BB962C8B-B14F-4D97-AF65-F5344CB8AC3E}">
        <p14:creationId xmlns:p14="http://schemas.microsoft.com/office/powerpoint/2010/main" val="28092992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2DE46-1FD7-6340-B251-936CDD570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Digital assets  </a:t>
            </a:r>
            <a:r>
              <a:rPr lang="en-US" sz="3600" dirty="0"/>
              <a:t>(NFTs)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6CC18-9918-6D40-8049-B8077DF51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49998"/>
            <a:ext cx="8560676" cy="40064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Example digital assets:   (ERC-721)</a:t>
            </a:r>
          </a:p>
          <a:p>
            <a:r>
              <a:rPr lang="en-US" sz="2400" dirty="0"/>
              <a:t>Digital art:   </a:t>
            </a:r>
            <a:r>
              <a:rPr lang="en-US" sz="2400" dirty="0" err="1"/>
              <a:t>opensea</a:t>
            </a:r>
            <a:r>
              <a:rPr lang="en-US" sz="2400" dirty="0"/>
              <a:t>,  foundation</a:t>
            </a:r>
          </a:p>
          <a:p>
            <a:r>
              <a:rPr lang="en-US" sz="2400" dirty="0"/>
              <a:t>Collector items:   NBA top shots</a:t>
            </a:r>
          </a:p>
          <a:p>
            <a:r>
              <a:rPr lang="en-US" sz="2400" dirty="0"/>
              <a:t>Game items:  horses (</a:t>
            </a:r>
            <a:r>
              <a:rPr lang="en-US" sz="2400" dirty="0" err="1"/>
              <a:t>zed.run</a:t>
            </a:r>
            <a:r>
              <a:rPr lang="en-US" sz="2400" dirty="0"/>
              <a:t>),  </a:t>
            </a:r>
            <a:r>
              <a:rPr lang="en-US" sz="2400" dirty="0" err="1"/>
              <a:t>axies</a:t>
            </a:r>
            <a:r>
              <a:rPr lang="en-US" sz="2400" dirty="0"/>
              <a:t>,  …</a:t>
            </a:r>
          </a:p>
          <a:p>
            <a:r>
              <a:rPr lang="en-US" sz="2400" dirty="0"/>
              <a:t>Metaverse:   plots in a virtual land</a:t>
            </a:r>
          </a:p>
          <a:p>
            <a:pPr marL="0" indent="0">
              <a:spcBef>
                <a:spcPts val="2424"/>
              </a:spcBef>
              <a:buNone/>
            </a:pPr>
            <a:r>
              <a:rPr lang="en-US" sz="2400" dirty="0"/>
              <a:t>Why manage on a blockchain?    Why not manage centrally?</a:t>
            </a:r>
          </a:p>
          <a:p>
            <a:r>
              <a:rPr lang="en-US" sz="2400" dirty="0"/>
              <a:t>Blockchain ensures long-term ownership, until sale.</a:t>
            </a:r>
          </a:p>
          <a:p>
            <a:r>
              <a:rPr lang="en-US" sz="2400" dirty="0"/>
              <a:t>Provides a trusted record of provenance </a:t>
            </a:r>
            <a:r>
              <a:rPr lang="en-US" sz="2000" dirty="0"/>
              <a:t>(forgeries are evident)</a:t>
            </a:r>
            <a:endParaRPr lang="en-US" sz="24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F82DC39-E8A7-6148-B89A-6759DFCC7854}"/>
              </a:ext>
            </a:extLst>
          </p:cNvPr>
          <p:cNvGrpSpPr/>
          <p:nvPr/>
        </p:nvGrpSpPr>
        <p:grpSpPr>
          <a:xfrm>
            <a:off x="8087711" y="1058259"/>
            <a:ext cx="867104" cy="1296773"/>
            <a:chOff x="8087711" y="1058259"/>
            <a:chExt cx="867104" cy="1296773"/>
          </a:xfrm>
        </p:grpSpPr>
        <p:pic>
          <p:nvPicPr>
            <p:cNvPr id="1026" name="Picture 2" descr="How 'Put That on Top Shot!' Became a New N.B.A. Mantra - The New York Times">
              <a:extLst>
                <a:ext uri="{FF2B5EF4-FFF2-40B4-BE49-F238E27FC236}">
                  <a16:creationId xmlns:a16="http://schemas.microsoft.com/office/drawing/2014/main" id="{A2D7C548-6CF1-B245-B6B0-9A9ABA34A2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87711" y="1058259"/>
              <a:ext cx="867104" cy="8671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29A89F1-F4D9-7A48-9BF6-11CAB7974DB0}"/>
                </a:ext>
              </a:extLst>
            </p:cNvPr>
            <p:cNvSpPr txBox="1"/>
            <p:nvPr/>
          </p:nvSpPr>
          <p:spPr>
            <a:xfrm>
              <a:off x="8245366" y="1954922"/>
              <a:ext cx="6358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NBA</a:t>
              </a:r>
            </a:p>
          </p:txBody>
        </p:sp>
      </p:grpSp>
      <p:sp>
        <p:nvSpPr>
          <p:cNvPr id="7" name="Left Brace 6">
            <a:extLst>
              <a:ext uri="{FF2B5EF4-FFF2-40B4-BE49-F238E27FC236}">
                <a16:creationId xmlns:a16="http://schemas.microsoft.com/office/drawing/2014/main" id="{F63708E4-4055-2A45-A276-079C86DC89FC}"/>
              </a:ext>
            </a:extLst>
          </p:cNvPr>
          <p:cNvSpPr/>
          <p:nvPr/>
        </p:nvSpPr>
        <p:spPr>
          <a:xfrm>
            <a:off x="189186" y="1513490"/>
            <a:ext cx="268014" cy="167114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25747C3-BD0B-1046-9E3D-09D580D08110}"/>
              </a:ext>
            </a:extLst>
          </p:cNvPr>
          <p:cNvGrpSpPr/>
          <p:nvPr/>
        </p:nvGrpSpPr>
        <p:grpSpPr>
          <a:xfrm>
            <a:off x="6871306" y="1079137"/>
            <a:ext cx="832279" cy="1213757"/>
            <a:chOff x="6871306" y="1079137"/>
            <a:chExt cx="832279" cy="121375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660799D-FC6A-8B47-9DB2-8A1D538B6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1224" y="1079137"/>
              <a:ext cx="730052" cy="7783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9C7FE5B-C9E5-8347-AF98-B11078ED66FA}"/>
                </a:ext>
              </a:extLst>
            </p:cNvPr>
            <p:cNvSpPr txBox="1"/>
            <p:nvPr/>
          </p:nvSpPr>
          <p:spPr>
            <a:xfrm>
              <a:off x="6871306" y="1892784"/>
              <a:ext cx="8322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#8857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E51371B-AA6B-DB46-B800-8E59B3E53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3976" y="2418807"/>
            <a:ext cx="25146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95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2B569-2346-C245-A4C9-178C4286D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ERC-721    </a:t>
            </a:r>
            <a:r>
              <a:rPr lang="en-US" sz="3600" dirty="0"/>
              <a:t>(subset)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C5128-D24F-164B-BB95-D0AFAF3B9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686800" cy="3818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mapping (uint256 =&gt; address)   internal   </a:t>
            </a:r>
            <a:r>
              <a:rPr lang="en-US" sz="2400" b="1" dirty="0" err="1"/>
              <a:t>idToOwner</a:t>
            </a:r>
            <a:r>
              <a:rPr lang="en-US" sz="2400" dirty="0"/>
              <a:t>;</a:t>
            </a:r>
          </a:p>
          <a:p>
            <a:pPr marL="0" indent="0">
              <a:spcBef>
                <a:spcPts val="2376"/>
              </a:spcBef>
              <a:buNone/>
            </a:pPr>
            <a:r>
              <a:rPr lang="en-US" sz="2400" dirty="0"/>
              <a:t>function </a:t>
            </a:r>
            <a:r>
              <a:rPr lang="en-US" sz="2400" b="1" dirty="0" err="1"/>
              <a:t>safeTransferFrom</a:t>
            </a:r>
            <a:r>
              <a:rPr lang="en-US" sz="2400" dirty="0"/>
              <a:t>(</a:t>
            </a:r>
            <a:br>
              <a:rPr lang="en-US" sz="2400" dirty="0"/>
            </a:br>
            <a:r>
              <a:rPr lang="en-US" sz="2400" dirty="0"/>
              <a:t>	address _from,  address _to,  uint256 _</a:t>
            </a:r>
            <a:r>
              <a:rPr lang="en-US" sz="2400" dirty="0" err="1"/>
              <a:t>tokenId</a:t>
            </a:r>
            <a:r>
              <a:rPr lang="en-US" sz="2400" dirty="0"/>
              <a:t>,  bytes data)</a:t>
            </a:r>
          </a:p>
          <a:p>
            <a:pPr marL="0" indent="0">
              <a:spcBef>
                <a:spcPts val="2376"/>
              </a:spcBef>
              <a:buNone/>
            </a:pPr>
            <a:r>
              <a:rPr lang="en-US" sz="2400" dirty="0"/>
              <a:t>function </a:t>
            </a:r>
            <a:r>
              <a:rPr lang="en-US" sz="2400" b="1" dirty="0"/>
              <a:t>approve</a:t>
            </a:r>
            <a:r>
              <a:rPr lang="en-US" sz="2400" dirty="0"/>
              <a:t>(address _approved, uint256 _</a:t>
            </a:r>
            <a:r>
              <a:rPr lang="en-US" sz="2400" dirty="0" err="1"/>
              <a:t>tokenId</a:t>
            </a:r>
            <a:r>
              <a:rPr lang="en-US" sz="2400" dirty="0"/>
              <a:t>)</a:t>
            </a:r>
          </a:p>
          <a:p>
            <a:pPr marL="0" indent="0">
              <a:spcBef>
                <a:spcPts val="2376"/>
              </a:spcBef>
              <a:buNone/>
            </a:pPr>
            <a:r>
              <a:rPr lang="en-US" sz="2400" dirty="0"/>
              <a:t>function </a:t>
            </a:r>
            <a:r>
              <a:rPr lang="en-US" sz="2400" b="1" dirty="0" err="1"/>
              <a:t>setApprovalForAll</a:t>
            </a:r>
            <a:r>
              <a:rPr lang="en-US" sz="2400" dirty="0"/>
              <a:t>(address _operator, bool _approved)</a:t>
            </a:r>
          </a:p>
          <a:p>
            <a:pPr marL="0" indent="0">
              <a:spcBef>
                <a:spcPts val="2376"/>
              </a:spcBef>
              <a:buNone/>
            </a:pPr>
            <a:r>
              <a:rPr lang="en-US" sz="2400" dirty="0"/>
              <a:t>function </a:t>
            </a:r>
            <a:r>
              <a:rPr lang="en-US" sz="2400" b="1" dirty="0" err="1"/>
              <a:t>ownerOf</a:t>
            </a:r>
            <a:r>
              <a:rPr lang="en-US" sz="2400" dirty="0"/>
              <a:t>(uint256 _</a:t>
            </a:r>
            <a:r>
              <a:rPr lang="en-US" sz="2400" dirty="0" err="1"/>
              <a:t>tokenId</a:t>
            </a:r>
            <a:r>
              <a:rPr lang="en-US" sz="2400" dirty="0"/>
              <a:t>) returns (address);</a:t>
            </a:r>
          </a:p>
        </p:txBody>
      </p:sp>
    </p:spTree>
    <p:extLst>
      <p:ext uri="{BB962C8B-B14F-4D97-AF65-F5344CB8AC3E}">
        <p14:creationId xmlns:p14="http://schemas.microsoft.com/office/powerpoint/2010/main" val="27018886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8D328D-1B68-F74C-8C2E-B8C19BF46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757" y="117427"/>
            <a:ext cx="7723414" cy="46193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F56AC2-C841-D74C-B439-6D4718E7C141}"/>
              </a:ext>
            </a:extLst>
          </p:cNvPr>
          <p:cNvSpPr txBox="1"/>
          <p:nvPr/>
        </p:nvSpPr>
        <p:spPr>
          <a:xfrm>
            <a:off x="2955469" y="4681835"/>
            <a:ext cx="3190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(Sep. 2020,  out of date)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A6FD5AC-A7FA-0D43-91CF-320B014B3DE8}"/>
              </a:ext>
            </a:extLst>
          </p:cNvPr>
          <p:cNvSpPr/>
          <p:nvPr/>
        </p:nvSpPr>
        <p:spPr>
          <a:xfrm>
            <a:off x="4572000" y="1045029"/>
            <a:ext cx="1126671" cy="40821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8AC9C48-03CA-1847-A21D-35825A3FF500}"/>
              </a:ext>
            </a:extLst>
          </p:cNvPr>
          <p:cNvSpPr/>
          <p:nvPr/>
        </p:nvSpPr>
        <p:spPr>
          <a:xfrm>
            <a:off x="7184572" y="2879272"/>
            <a:ext cx="1126671" cy="40821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2FDBE9D-DEE5-7B40-83DF-615102F0E8BE}"/>
              </a:ext>
            </a:extLst>
          </p:cNvPr>
          <p:cNvSpPr/>
          <p:nvPr/>
        </p:nvSpPr>
        <p:spPr>
          <a:xfrm>
            <a:off x="1861456" y="504710"/>
            <a:ext cx="1126671" cy="27906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28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7" grpId="1" animBg="1"/>
      <p:bldP spid="8" grpId="0" animBg="1"/>
      <p:bldP spid="8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14024-DBEE-9E42-BD60-826400032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247" y="1110341"/>
            <a:ext cx="2316332" cy="358502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E59A6D-5067-B441-B3DA-B5B9B4245B7B}"/>
              </a:ext>
            </a:extLst>
          </p:cNvPr>
          <p:cNvSpPr txBox="1"/>
          <p:nvPr/>
        </p:nvSpPr>
        <p:spPr>
          <a:xfrm>
            <a:off x="6260203" y="464457"/>
            <a:ext cx="265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 err="1">
                <a:latin typeface="+mn-lt"/>
              </a:rPr>
              <a:t>OpenSea</a:t>
            </a:r>
            <a:r>
              <a:rPr lang="en-US" dirty="0">
                <a:latin typeface="+mn-lt"/>
              </a:rPr>
              <a:t>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B83FBB-1214-3046-AB32-388988EB2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21" y="1110341"/>
            <a:ext cx="5406028" cy="3739243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0CE118-459A-E544-B41B-437B8DA4E845}"/>
              </a:ext>
            </a:extLst>
          </p:cNvPr>
          <p:cNvSpPr txBox="1"/>
          <p:nvPr/>
        </p:nvSpPr>
        <p:spPr>
          <a:xfrm>
            <a:off x="1432389" y="555173"/>
            <a:ext cx="2849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 err="1">
                <a:latin typeface="+mn-lt"/>
              </a:rPr>
              <a:t>OpenSea</a:t>
            </a:r>
            <a:r>
              <a:rPr lang="en-US" dirty="0">
                <a:latin typeface="+mn-lt"/>
              </a:rPr>
              <a:t> 24h volume</a:t>
            </a:r>
          </a:p>
        </p:txBody>
      </p:sp>
    </p:spTree>
    <p:extLst>
      <p:ext uri="{BB962C8B-B14F-4D97-AF65-F5344CB8AC3E}">
        <p14:creationId xmlns:p14="http://schemas.microsoft.com/office/powerpoint/2010/main" val="32860024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8E52D-57B0-1F4B-A9A7-7C9ECE83E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  </a:t>
            </a:r>
            <a:r>
              <a:rPr lang="en-US" dirty="0" err="1"/>
              <a:t>CryptoPunks</a:t>
            </a:r>
            <a:r>
              <a:rPr lang="en-US" dirty="0"/>
              <a:t>   </a:t>
            </a:r>
            <a:r>
              <a:rPr lang="en-US" sz="2700" dirty="0"/>
              <a:t>(generated in 2017)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3F985-0B06-8F42-B0F5-F966ED357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384" y="1105807"/>
            <a:ext cx="7725309" cy="9180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10,000 total </a:t>
            </a:r>
            <a:r>
              <a:rPr lang="en-US" sz="2400" b="1" dirty="0" err="1"/>
              <a:t>CryptoPunks</a:t>
            </a:r>
            <a:r>
              <a:rPr lang="en-US" sz="2400" dirty="0"/>
              <a:t>.     Managed by contract at</a:t>
            </a:r>
            <a:br>
              <a:rPr lang="en-US" sz="2400" dirty="0"/>
            </a:br>
            <a:r>
              <a:rPr lang="en-US" sz="2400" dirty="0"/>
              <a:t>Ethereum address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0xb47e3cd8DF8…</a:t>
            </a:r>
            <a:r>
              <a:rPr lang="en-US" sz="2400" dirty="0"/>
              <a:t>  (250 lines of solidity)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E7695E-AD2D-4249-B8A2-550798DE2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241" y="964538"/>
            <a:ext cx="839271" cy="12589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2DF6A9-FC9E-7B45-BC38-82DFA70A110B}"/>
              </a:ext>
            </a:extLst>
          </p:cNvPr>
          <p:cNvSpPr txBox="1"/>
          <p:nvPr/>
        </p:nvSpPr>
        <p:spPr>
          <a:xfrm>
            <a:off x="8097384" y="2171645"/>
            <a:ext cx="9605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#7610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D99C01A-1ED0-7940-AB26-7E4D06C13F55}"/>
              </a:ext>
            </a:extLst>
          </p:cNvPr>
          <p:cNvGrpSpPr/>
          <p:nvPr/>
        </p:nvGrpSpPr>
        <p:grpSpPr>
          <a:xfrm>
            <a:off x="226071" y="3931415"/>
            <a:ext cx="8423860" cy="1207253"/>
            <a:chOff x="226071" y="3931415"/>
            <a:chExt cx="8423860" cy="120725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4DD8FF-1418-0747-BA8A-F73D83753E42}"/>
                </a:ext>
              </a:extLst>
            </p:cNvPr>
            <p:cNvSpPr txBox="1"/>
            <p:nvPr/>
          </p:nvSpPr>
          <p:spPr>
            <a:xfrm>
              <a:off x="7558863" y="4183753"/>
              <a:ext cx="1091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sell offer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FB446AE-0250-6F46-8500-7FDFD59E0C0E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>
              <a:off x="7220609" y="4383808"/>
              <a:ext cx="338254" cy="10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38466E3-F517-7D45-8AFC-993ACA4316B7}"/>
                </a:ext>
              </a:extLst>
            </p:cNvPr>
            <p:cNvSpPr txBox="1"/>
            <p:nvPr/>
          </p:nvSpPr>
          <p:spPr>
            <a:xfrm>
              <a:off x="1944547" y="4830891"/>
              <a:ext cx="41270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n-lt"/>
                </a:rPr>
                <a:t>https://</a:t>
              </a:r>
              <a:r>
                <a:rPr lang="en-US" sz="1400" dirty="0" err="1">
                  <a:latin typeface="+mn-lt"/>
                </a:rPr>
                <a:t>www.larvalabs.com</a:t>
              </a:r>
              <a:r>
                <a:rPr lang="en-US" sz="1400" dirty="0">
                  <a:latin typeface="+mn-lt"/>
                </a:rPr>
                <a:t>/</a:t>
              </a:r>
              <a:r>
                <a:rPr lang="en-US" sz="1400" dirty="0" err="1">
                  <a:latin typeface="+mn-lt"/>
                </a:rPr>
                <a:t>cryptopunks</a:t>
              </a:r>
              <a:r>
                <a:rPr lang="en-US" sz="1400" dirty="0">
                  <a:latin typeface="+mn-lt"/>
                </a:rPr>
                <a:t>/details/7610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55AB61B-55B6-4641-9677-9952C625DF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7941"/>
            <a:stretch/>
          </p:blipFill>
          <p:spPr>
            <a:xfrm>
              <a:off x="228661" y="4482687"/>
              <a:ext cx="6991947" cy="307777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F3F9386-9578-D04B-AA71-014CFFB7A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8661" y="4195510"/>
              <a:ext cx="6991947" cy="275894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87B3F3AB-B44F-284A-B673-61F85FC9A05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6071" y="3931415"/>
              <a:ext cx="6991947" cy="275894"/>
            </a:xfrm>
            <a:prstGeom prst="rect">
              <a:avLst/>
            </a:prstGeom>
          </p:spPr>
        </p:pic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C7D8BFDC-A3F6-6E43-9376-BBE224DBCF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6071" y="3273467"/>
            <a:ext cx="6991947" cy="583319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A2101A74-4A5A-8E4C-9356-0C2B384AF846}"/>
              </a:ext>
            </a:extLst>
          </p:cNvPr>
          <p:cNvGrpSpPr/>
          <p:nvPr/>
        </p:nvGrpSpPr>
        <p:grpSpPr>
          <a:xfrm>
            <a:off x="206296" y="2637424"/>
            <a:ext cx="8514263" cy="630404"/>
            <a:chOff x="206296" y="2637424"/>
            <a:chExt cx="8514263" cy="630404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5C55BE67-1FE7-8E47-9BA9-DB1F0827C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06296" y="2637424"/>
              <a:ext cx="6996718" cy="583717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363A6E2-080E-574F-8F8E-14EE4CFE7667}"/>
                </a:ext>
              </a:extLst>
            </p:cNvPr>
            <p:cNvSpPr txBox="1"/>
            <p:nvPr/>
          </p:nvSpPr>
          <p:spPr>
            <a:xfrm>
              <a:off x="7592622" y="2867718"/>
              <a:ext cx="11279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buy offer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B7A1F13-B3D9-284E-A8AB-C40E52FEC179}"/>
                </a:ext>
              </a:extLst>
            </p:cNvPr>
            <p:cNvCxnSpPr>
              <a:cxnSpLocks/>
              <a:stCxn id="29" idx="1"/>
            </p:cNvCxnSpPr>
            <p:nvPr/>
          </p:nvCxnSpPr>
          <p:spPr>
            <a:xfrm flipH="1">
              <a:off x="7254368" y="3067773"/>
              <a:ext cx="338254" cy="10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7886FF5F-DFFC-EA43-B565-7A33385C69B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6071" y="2269928"/>
            <a:ext cx="6976943" cy="306765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09FA26D9-3728-7C4B-A704-20C7E16FE0B7}"/>
              </a:ext>
            </a:extLst>
          </p:cNvPr>
          <p:cNvGrpSpPr/>
          <p:nvPr/>
        </p:nvGrpSpPr>
        <p:grpSpPr>
          <a:xfrm>
            <a:off x="2928257" y="2146484"/>
            <a:ext cx="1153885" cy="899517"/>
            <a:chOff x="2928257" y="2146484"/>
            <a:chExt cx="1153885" cy="899517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C0E869F-623D-2F42-9387-6F4BC438CAB5}"/>
                </a:ext>
              </a:extLst>
            </p:cNvPr>
            <p:cNvSpPr/>
            <p:nvPr/>
          </p:nvSpPr>
          <p:spPr>
            <a:xfrm>
              <a:off x="2928257" y="2522263"/>
              <a:ext cx="1153885" cy="523738"/>
            </a:xfrm>
            <a:prstGeom prst="ellipse">
              <a:avLst/>
            </a:prstGeom>
            <a:noFill/>
            <a:ln w="5715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0FA30B1-BFB9-4044-AF3A-874590E1BF94}"/>
                </a:ext>
              </a:extLst>
            </p:cNvPr>
            <p:cNvSpPr txBox="1"/>
            <p:nvPr/>
          </p:nvSpPr>
          <p:spPr>
            <a:xfrm>
              <a:off x="3174018" y="2146484"/>
              <a:ext cx="6623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visa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9ADDF69-F996-4A47-BA8A-21FD1A5985E5}"/>
              </a:ext>
            </a:extLst>
          </p:cNvPr>
          <p:cNvGrpSpPr/>
          <p:nvPr/>
        </p:nvGrpSpPr>
        <p:grpSpPr>
          <a:xfrm>
            <a:off x="7218018" y="3831471"/>
            <a:ext cx="1025564" cy="400110"/>
            <a:chOff x="7230926" y="3816925"/>
            <a:chExt cx="1025564" cy="40011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C210C2E-0450-C742-8CF4-5F3B426C1255}"/>
                </a:ext>
              </a:extLst>
            </p:cNvPr>
            <p:cNvSpPr txBox="1"/>
            <p:nvPr/>
          </p:nvSpPr>
          <p:spPr>
            <a:xfrm>
              <a:off x="7558863" y="3816925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sold!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3593775B-B022-9740-9CA9-D0F88D45CF9A}"/>
                </a:ext>
              </a:extLst>
            </p:cNvPr>
            <p:cNvCxnSpPr/>
            <p:nvPr/>
          </p:nvCxnSpPr>
          <p:spPr>
            <a:xfrm flipH="1">
              <a:off x="7230926" y="4050766"/>
              <a:ext cx="338255" cy="10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80ADFEAB-2542-5A48-A24F-7EEDD5BC2992}"/>
              </a:ext>
            </a:extLst>
          </p:cNvPr>
          <p:cNvSpPr txBox="1"/>
          <p:nvPr/>
        </p:nvSpPr>
        <p:spPr>
          <a:xfrm>
            <a:off x="12115800" y="4245429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4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2DE46-1FD7-6340-B251-936CDD570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digital assets:  where is this going?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6CC18-9918-6D40-8049-B8077DF51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89788"/>
            <a:ext cx="8560676" cy="3943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What does ownership mean? </a:t>
            </a:r>
          </a:p>
          <a:p>
            <a:pPr lvl="1"/>
            <a:r>
              <a:rPr lang="en-US" sz="2400" dirty="0"/>
              <a:t>Who receives royalties on item:  owner or creator?  </a:t>
            </a:r>
          </a:p>
          <a:p>
            <a:pPr lvl="1"/>
            <a:r>
              <a:rPr lang="en-US" sz="2400" dirty="0"/>
              <a:t>Where is item stored?    Where can it be displayed?</a:t>
            </a:r>
          </a:p>
          <a:p>
            <a:pPr marL="171450" lvl="1" indent="0">
              <a:buNone/>
            </a:pPr>
            <a:r>
              <a:rPr lang="en-US" sz="2400" dirty="0"/>
              <a:t> … depends on NFT code. </a:t>
            </a:r>
            <a:br>
              <a:rPr lang="en-US" sz="2400" dirty="0"/>
            </a:br>
            <a:r>
              <a:rPr lang="en-US" sz="2400" dirty="0"/>
              <a:t>		</a:t>
            </a:r>
          </a:p>
          <a:p>
            <a:pPr marL="0" indent="0">
              <a:buNone/>
            </a:pPr>
            <a:r>
              <a:rPr lang="en-US" sz="2400" b="1" dirty="0"/>
              <a:t>NFTs and </a:t>
            </a:r>
            <a:r>
              <a:rPr lang="en-US" sz="2400" b="1" dirty="0" err="1"/>
              <a:t>DeFi</a:t>
            </a:r>
            <a:r>
              <a:rPr lang="en-US" sz="2400" dirty="0"/>
              <a:t>:   asset-based </a:t>
            </a:r>
            <a:r>
              <a:rPr lang="en-US" sz="2400" dirty="0" err="1"/>
              <a:t>DeFi</a:t>
            </a:r>
            <a:r>
              <a:rPr lang="en-US" sz="2400" dirty="0"/>
              <a:t>:</a:t>
            </a:r>
          </a:p>
          <a:p>
            <a:pPr lvl="1"/>
            <a:r>
              <a:rPr lang="en-US" sz="2400" dirty="0"/>
              <a:t>Use NFT as collateral in loans</a:t>
            </a:r>
          </a:p>
          <a:p>
            <a:pPr lvl="1"/>
            <a:r>
              <a:rPr lang="en-US" sz="2400" dirty="0"/>
              <a:t>Fractional ownership of NFT assets</a:t>
            </a:r>
          </a:p>
          <a:p>
            <a:pPr lvl="1"/>
            <a:r>
              <a:rPr lang="en-US" sz="2400" dirty="0"/>
              <a:t>NFT-based futures market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4406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2DE46-1FD7-6340-B251-936CDD570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Decentralized orgs  </a:t>
            </a:r>
            <a:r>
              <a:rPr lang="en-US" sz="2400" dirty="0"/>
              <a:t>(DAO)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6CC18-9918-6D40-8049-B8077DF51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21320"/>
            <a:ext cx="8576441" cy="3943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What is a DAO?</a:t>
            </a:r>
          </a:p>
          <a:p>
            <a:r>
              <a:rPr lang="en-US" sz="2600" dirty="0"/>
              <a:t>A </a:t>
            </a:r>
            <a:r>
              <a:rPr lang="en-US" sz="2600" dirty="0" err="1"/>
              <a:t>Dapp</a:t>
            </a:r>
            <a:r>
              <a:rPr lang="en-US" sz="2600" dirty="0"/>
              <a:t> deployed on-chain at a specific address</a:t>
            </a:r>
          </a:p>
          <a:p>
            <a:r>
              <a:rPr lang="en-US" sz="2600" dirty="0"/>
              <a:t>Anyone (globally) can send funds to DAO treasury</a:t>
            </a:r>
          </a:p>
          <a:p>
            <a:r>
              <a:rPr lang="en-US" sz="2600" dirty="0"/>
              <a:t>Anyone can submit a proposal to DAO  </a:t>
            </a:r>
          </a:p>
          <a:p>
            <a:pPr marL="0" indent="0">
              <a:buNone/>
            </a:pPr>
            <a:r>
              <a:rPr lang="en-US" sz="2600" dirty="0"/>
              <a:t>		⟹  participants vote</a:t>
            </a:r>
          </a:p>
          <a:p>
            <a:pPr marL="0" indent="0">
              <a:spcBef>
                <a:spcPts val="2472"/>
              </a:spcBef>
              <a:buNone/>
            </a:pPr>
            <a:r>
              <a:rPr lang="en-US" sz="2600" dirty="0"/>
              <a:t>Examples:   </a:t>
            </a:r>
          </a:p>
          <a:p>
            <a:pPr marL="0" indent="0">
              <a:buNone/>
            </a:pPr>
            <a:r>
              <a:rPr lang="en-US" sz="2600" dirty="0"/>
              <a:t>	art collector DAOs,   charity DAOs,   investment DAOs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EEF15C-638D-4E4C-B0F6-1D2144ABA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4855" y="1846531"/>
            <a:ext cx="609600" cy="749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986B7B-D8E2-DB4A-884F-E2CF5FECA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1680" y="2706191"/>
            <a:ext cx="767255" cy="94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F0966-7017-AB4E-A767-9B914986B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DBA08-84ED-3549-A700-2A01CF6A9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026724"/>
            <a:ext cx="8450317" cy="3943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Creating a DAO is quite simple:     </a:t>
            </a:r>
            <a:r>
              <a:rPr lang="en-US" sz="2400" dirty="0" err="1"/>
              <a:t>syndicate.io</a:t>
            </a:r>
            <a:r>
              <a:rPr lang="en-US" sz="2400" dirty="0"/>
              <a:t>   </a:t>
            </a:r>
          </a:p>
          <a:p>
            <a:pPr marL="0" indent="0">
              <a:buNone/>
            </a:pPr>
            <a:r>
              <a:rPr lang="en-US" sz="2400" dirty="0"/>
              <a:t>	… cheaper than creating a real-world U.S. partnership</a:t>
            </a:r>
          </a:p>
          <a:p>
            <a:pPr marL="0" indent="0">
              <a:spcBef>
                <a:spcPts val="1776"/>
              </a:spcBef>
              <a:buNone/>
            </a:pPr>
            <a:r>
              <a:rPr lang="en-US" sz="2400" dirty="0"/>
              <a:t>Example DAOs:</a:t>
            </a:r>
          </a:p>
          <a:p>
            <a:r>
              <a:rPr lang="en-US" sz="2400" b="1" dirty="0" err="1"/>
              <a:t>PleasrDAO</a:t>
            </a:r>
            <a:r>
              <a:rPr lang="en-US" sz="2400" dirty="0"/>
              <a:t>:   invests in digital art  (NFTs),   </a:t>
            </a:r>
          </a:p>
          <a:p>
            <a:pPr marL="0" indent="0">
              <a:buNone/>
            </a:pPr>
            <a:r>
              <a:rPr lang="en-US" sz="2400" dirty="0"/>
              <a:t>			30 pieces collected,   treasury of $26M</a:t>
            </a:r>
          </a:p>
          <a:p>
            <a:r>
              <a:rPr lang="en-US" sz="2400" b="1" dirty="0" err="1"/>
              <a:t>Gitcoin</a:t>
            </a:r>
            <a:r>
              <a:rPr lang="en-US" sz="2400" dirty="0"/>
              <a:t>:   DAO to fund open source projects  ($36M sent)</a:t>
            </a:r>
          </a:p>
          <a:p>
            <a:r>
              <a:rPr lang="en-US" sz="2400" dirty="0"/>
              <a:t>Investment DAOs:   many</a:t>
            </a:r>
          </a:p>
          <a:p>
            <a:pPr marL="0" indent="0">
              <a:spcBef>
                <a:spcPts val="1776"/>
              </a:spcBef>
              <a:buNone/>
            </a:pPr>
            <a:r>
              <a:rPr lang="en-US" sz="2400" dirty="0"/>
              <a:t>Regulation?     Next lecture 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E127BE-85EA-D648-BEB1-9ADE1BF663D6}"/>
              </a:ext>
            </a:extLst>
          </p:cNvPr>
          <p:cNvSpPr/>
          <p:nvPr/>
        </p:nvSpPr>
        <p:spPr>
          <a:xfrm>
            <a:off x="335666" y="2048719"/>
            <a:ext cx="8351134" cy="226863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93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475F7-ABDD-CF45-B59D-7681CE153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role of banks in the economy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FF306-BAF1-9545-976D-8C4BA795E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80405"/>
            <a:ext cx="8229600" cy="62309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Banks bring together lenders and borrowers</a:t>
            </a:r>
          </a:p>
        </p:txBody>
      </p:sp>
      <p:pic>
        <p:nvPicPr>
          <p:cNvPr id="1028" name="Picture 4" descr="Bank clipart bank clip art image - Clipartix">
            <a:extLst>
              <a:ext uri="{FF2B5EF4-FFF2-40B4-BE49-F238E27FC236}">
                <a16:creationId xmlns:a16="http://schemas.microsoft.com/office/drawing/2014/main" id="{A5C9D029-DC49-9B49-9E0D-7805F48022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3" t="2567" r="11325"/>
          <a:stretch/>
        </p:blipFill>
        <p:spPr bwMode="auto">
          <a:xfrm>
            <a:off x="3354603" y="1831866"/>
            <a:ext cx="1804722" cy="169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11C296-B38E-3C47-B95C-ACEAFE15D55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1" y="2404218"/>
            <a:ext cx="584281" cy="864321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7956408-F29D-2F4D-9168-3E2EE62D0160}"/>
              </a:ext>
            </a:extLst>
          </p:cNvPr>
          <p:cNvCxnSpPr>
            <a:endCxn id="1028" idx="1"/>
          </p:cNvCxnSpPr>
          <p:nvPr/>
        </p:nvCxnSpPr>
        <p:spPr>
          <a:xfrm>
            <a:off x="1349830" y="2677990"/>
            <a:ext cx="2004773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E6499F6-A226-264D-A804-2D9868FD1ABE}"/>
              </a:ext>
            </a:extLst>
          </p:cNvPr>
          <p:cNvSpPr txBox="1"/>
          <p:nvPr/>
        </p:nvSpPr>
        <p:spPr>
          <a:xfrm>
            <a:off x="1521572" y="2288766"/>
            <a:ext cx="1661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deposit assets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FE56645-08CF-094D-9748-A0CFFDAAB0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8051" y="2288766"/>
            <a:ext cx="473557" cy="81647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CDE85EA-7437-B448-AECF-28FC0DEC01CC}"/>
              </a:ext>
            </a:extLst>
          </p:cNvPr>
          <p:cNvCxnSpPr/>
          <p:nvPr/>
        </p:nvCxnSpPr>
        <p:spPr>
          <a:xfrm>
            <a:off x="5248040" y="2677990"/>
            <a:ext cx="2004773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416CAF1-4D1F-8C4A-AEB0-8DD083207ED4}"/>
              </a:ext>
            </a:extLst>
          </p:cNvPr>
          <p:cNvSpPr txBox="1"/>
          <p:nvPr/>
        </p:nvSpPr>
        <p:spPr>
          <a:xfrm>
            <a:off x="5668964" y="2288766"/>
            <a:ext cx="94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borrow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19B1617-DEBB-1443-AB69-6DB02126F622}"/>
              </a:ext>
            </a:extLst>
          </p:cNvPr>
          <p:cNvGrpSpPr/>
          <p:nvPr/>
        </p:nvGrpSpPr>
        <p:grpSpPr>
          <a:xfrm>
            <a:off x="5248040" y="2979936"/>
            <a:ext cx="2004773" cy="400110"/>
            <a:chOff x="5248040" y="3415371"/>
            <a:chExt cx="2004773" cy="400110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E93CBDC-AB64-DC47-829B-A361F4BD95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48040" y="3429110"/>
              <a:ext cx="200477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F1212C-A9F2-4B47-8EEC-EA21CA404205}"/>
                </a:ext>
              </a:extLst>
            </p:cNvPr>
            <p:cNvSpPr txBox="1"/>
            <p:nvPr/>
          </p:nvSpPr>
          <p:spPr>
            <a:xfrm>
              <a:off x="5347230" y="3415371"/>
              <a:ext cx="18063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borrow interest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1C2F093-795C-654C-B77F-10A36C323262}"/>
              </a:ext>
            </a:extLst>
          </p:cNvPr>
          <p:cNvGrpSpPr/>
          <p:nvPr/>
        </p:nvGrpSpPr>
        <p:grpSpPr>
          <a:xfrm>
            <a:off x="1306402" y="2977084"/>
            <a:ext cx="2004773" cy="400110"/>
            <a:chOff x="1306402" y="3412519"/>
            <a:chExt cx="2004773" cy="400110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1C5DD29-B903-BA47-85E6-6E0B1AE640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6402" y="3426258"/>
              <a:ext cx="200477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5B794BC-5019-C54F-99D3-40C0039F1198}"/>
                </a:ext>
              </a:extLst>
            </p:cNvPr>
            <p:cNvSpPr txBox="1"/>
            <p:nvPr/>
          </p:nvSpPr>
          <p:spPr>
            <a:xfrm>
              <a:off x="1405592" y="3412519"/>
              <a:ext cx="18243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deposit interest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13C8E47-3FB4-A14A-9290-A512FA36B609}"/>
              </a:ext>
            </a:extLst>
          </p:cNvPr>
          <p:cNvGrpSpPr/>
          <p:nvPr/>
        </p:nvGrpSpPr>
        <p:grpSpPr>
          <a:xfrm>
            <a:off x="2361326" y="3524114"/>
            <a:ext cx="3947811" cy="1281387"/>
            <a:chOff x="2361326" y="3959549"/>
            <a:chExt cx="3947811" cy="1281387"/>
          </a:xfrm>
        </p:grpSpPr>
        <p:sp>
          <p:nvSpPr>
            <p:cNvPr id="10" name="Down Arrow 9">
              <a:extLst>
                <a:ext uri="{FF2B5EF4-FFF2-40B4-BE49-F238E27FC236}">
                  <a16:creationId xmlns:a16="http://schemas.microsoft.com/office/drawing/2014/main" id="{2D4C1143-ABC1-6245-831C-B4712AD83623}"/>
                </a:ext>
              </a:extLst>
            </p:cNvPr>
            <p:cNvSpPr/>
            <p:nvPr/>
          </p:nvSpPr>
          <p:spPr>
            <a:xfrm>
              <a:off x="4163784" y="3959549"/>
              <a:ext cx="342900" cy="481822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39D80DD-F969-DF48-9E89-2912A8E9275B}"/>
                </a:ext>
              </a:extLst>
            </p:cNvPr>
            <p:cNvSpPr txBox="1"/>
            <p:nvPr/>
          </p:nvSpPr>
          <p:spPr>
            <a:xfrm>
              <a:off x="2361326" y="4471495"/>
              <a:ext cx="394781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+mn-lt"/>
                </a:rPr>
                <a:t>bank spread</a:t>
              </a:r>
              <a:br>
                <a:rPr lang="en-US" dirty="0">
                  <a:latin typeface="+mn-lt"/>
                </a:rPr>
              </a:br>
              <a:r>
                <a:rPr lang="en-US" sz="2000" dirty="0">
                  <a:latin typeface="+mn-lt"/>
                </a:rPr>
                <a:t>(borrow interest – deposit interest)</a:t>
              </a:r>
              <a:endParaRPr lang="en-US" dirty="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099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475F7-ABDD-CF45-B59D-7681CE153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role of banks in the economy</a:t>
            </a:r>
          </a:p>
        </p:txBody>
      </p:sp>
      <p:pic>
        <p:nvPicPr>
          <p:cNvPr id="1028" name="Picture 4" descr="Bank clipart bank clip art image - Clipartix">
            <a:extLst>
              <a:ext uri="{FF2B5EF4-FFF2-40B4-BE49-F238E27FC236}">
                <a16:creationId xmlns:a16="http://schemas.microsoft.com/office/drawing/2014/main" id="{A5C9D029-DC49-9B49-9E0D-7805F48022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3" t="2567" r="11325"/>
          <a:stretch/>
        </p:blipFill>
        <p:spPr bwMode="auto">
          <a:xfrm>
            <a:off x="3354603" y="1831866"/>
            <a:ext cx="1804722" cy="169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11C296-B38E-3C47-B95C-ACEAFE15D55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1" y="2404218"/>
            <a:ext cx="584281" cy="864321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7956408-F29D-2F4D-9168-3E2EE62D0160}"/>
              </a:ext>
            </a:extLst>
          </p:cNvPr>
          <p:cNvCxnSpPr>
            <a:endCxn id="1028" idx="1"/>
          </p:cNvCxnSpPr>
          <p:nvPr/>
        </p:nvCxnSpPr>
        <p:spPr>
          <a:xfrm>
            <a:off x="1349830" y="2677990"/>
            <a:ext cx="2004773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E6499F6-A226-264D-A804-2D9868FD1ABE}"/>
              </a:ext>
            </a:extLst>
          </p:cNvPr>
          <p:cNvSpPr txBox="1"/>
          <p:nvPr/>
        </p:nvSpPr>
        <p:spPr>
          <a:xfrm>
            <a:off x="1521572" y="2288766"/>
            <a:ext cx="1661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deposit assets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FE56645-08CF-094D-9748-A0CFFDAAB0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8051" y="2288766"/>
            <a:ext cx="473557" cy="81647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CDE85EA-7437-B448-AECF-28FC0DEC01CC}"/>
              </a:ext>
            </a:extLst>
          </p:cNvPr>
          <p:cNvCxnSpPr/>
          <p:nvPr/>
        </p:nvCxnSpPr>
        <p:spPr>
          <a:xfrm>
            <a:off x="5248040" y="2677990"/>
            <a:ext cx="2004773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416CAF1-4D1F-8C4A-AEB0-8DD083207ED4}"/>
              </a:ext>
            </a:extLst>
          </p:cNvPr>
          <p:cNvSpPr txBox="1"/>
          <p:nvPr/>
        </p:nvSpPr>
        <p:spPr>
          <a:xfrm>
            <a:off x="5668964" y="2288766"/>
            <a:ext cx="94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+mn-lt"/>
              </a:rPr>
              <a:t>borrow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13C8E47-3FB4-A14A-9290-A512FA36B609}"/>
              </a:ext>
            </a:extLst>
          </p:cNvPr>
          <p:cNvGrpSpPr/>
          <p:nvPr/>
        </p:nvGrpSpPr>
        <p:grpSpPr>
          <a:xfrm>
            <a:off x="2361326" y="3524114"/>
            <a:ext cx="3947811" cy="1281387"/>
            <a:chOff x="2361326" y="3959549"/>
            <a:chExt cx="3947811" cy="1281387"/>
          </a:xfrm>
        </p:grpSpPr>
        <p:sp>
          <p:nvSpPr>
            <p:cNvPr id="10" name="Down Arrow 9">
              <a:extLst>
                <a:ext uri="{FF2B5EF4-FFF2-40B4-BE49-F238E27FC236}">
                  <a16:creationId xmlns:a16="http://schemas.microsoft.com/office/drawing/2014/main" id="{2D4C1143-ABC1-6245-831C-B4712AD83623}"/>
                </a:ext>
              </a:extLst>
            </p:cNvPr>
            <p:cNvSpPr/>
            <p:nvPr/>
          </p:nvSpPr>
          <p:spPr>
            <a:xfrm>
              <a:off x="4163784" y="3959549"/>
              <a:ext cx="342900" cy="481822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39D80DD-F969-DF48-9E89-2912A8E9275B}"/>
                </a:ext>
              </a:extLst>
            </p:cNvPr>
            <p:cNvSpPr txBox="1"/>
            <p:nvPr/>
          </p:nvSpPr>
          <p:spPr>
            <a:xfrm>
              <a:off x="2361326" y="4471495"/>
              <a:ext cx="394781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+mn-lt"/>
                </a:rPr>
                <a:t>bank spread</a:t>
              </a:r>
              <a:br>
                <a:rPr lang="en-US" dirty="0">
                  <a:latin typeface="+mn-lt"/>
                </a:rPr>
              </a:br>
              <a:r>
                <a:rPr lang="en-US" sz="2000" dirty="0">
                  <a:latin typeface="+mn-lt"/>
                </a:rPr>
                <a:t>(borrow interest – deposit interest)</a:t>
              </a:r>
              <a:endParaRPr lang="en-US" dirty="0">
                <a:latin typeface="+mn-lt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0D4E716-583F-8846-93A6-0A1465B54000}"/>
              </a:ext>
            </a:extLst>
          </p:cNvPr>
          <p:cNvGrpSpPr/>
          <p:nvPr/>
        </p:nvGrpSpPr>
        <p:grpSpPr>
          <a:xfrm>
            <a:off x="5304979" y="3078224"/>
            <a:ext cx="2004773" cy="400110"/>
            <a:chOff x="5248040" y="3415371"/>
            <a:chExt cx="2004773" cy="40011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B3BF98D-5280-D64F-93EA-CBACD39D2F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48040" y="3429110"/>
              <a:ext cx="200477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CE249DC-9835-DD4A-B92D-01AA97D91406}"/>
                </a:ext>
              </a:extLst>
            </p:cNvPr>
            <p:cNvSpPr txBox="1"/>
            <p:nvPr/>
          </p:nvSpPr>
          <p:spPr>
            <a:xfrm>
              <a:off x="5575830" y="3415371"/>
              <a:ext cx="12777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repay loan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12D8718-2AD4-1541-A760-EF39BC00CB58}"/>
              </a:ext>
            </a:extLst>
          </p:cNvPr>
          <p:cNvGrpSpPr/>
          <p:nvPr/>
        </p:nvGrpSpPr>
        <p:grpSpPr>
          <a:xfrm>
            <a:off x="1315378" y="3045266"/>
            <a:ext cx="2085727" cy="400110"/>
            <a:chOff x="5248040" y="3415371"/>
            <a:chExt cx="2085727" cy="400110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5B52C66-F2EB-5643-B636-504A83D3CE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48040" y="3429110"/>
              <a:ext cx="200477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A21F0E3-EF45-524C-B3A7-A69EEE456A31}"/>
                </a:ext>
              </a:extLst>
            </p:cNvPr>
            <p:cNvSpPr txBox="1"/>
            <p:nvPr/>
          </p:nvSpPr>
          <p:spPr>
            <a:xfrm>
              <a:off x="5325460" y="3415371"/>
              <a:ext cx="20083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withdraw deposit</a:t>
              </a:r>
            </a:p>
          </p:txBody>
        </p:sp>
      </p:grp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92B12540-438C-C143-A7EB-4AE8CE3BC740}"/>
              </a:ext>
            </a:extLst>
          </p:cNvPr>
          <p:cNvSpPr/>
          <p:nvPr/>
        </p:nvSpPr>
        <p:spPr>
          <a:xfrm>
            <a:off x="5450920" y="1050927"/>
            <a:ext cx="2990951" cy="837606"/>
          </a:xfrm>
          <a:prstGeom prst="wedgeRoundRectCallout">
            <a:avLst>
              <a:gd name="adj1" fmla="val -65350"/>
              <a:gd name="adj2" fmla="val 87477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Bank assumes the risk of Bob defaulting</a:t>
            </a:r>
          </a:p>
        </p:txBody>
      </p:sp>
      <p:sp>
        <p:nvSpPr>
          <p:cNvPr id="29" name="Rounded Rectangular Callout 28">
            <a:extLst>
              <a:ext uri="{FF2B5EF4-FFF2-40B4-BE49-F238E27FC236}">
                <a16:creationId xmlns:a16="http://schemas.microsoft.com/office/drawing/2014/main" id="{D07B4207-F4FA-254F-AE32-866B87E63480}"/>
              </a:ext>
            </a:extLst>
          </p:cNvPr>
          <p:cNvSpPr/>
          <p:nvPr/>
        </p:nvSpPr>
        <p:spPr>
          <a:xfrm>
            <a:off x="836159" y="960125"/>
            <a:ext cx="3262309" cy="837606"/>
          </a:xfrm>
          <a:prstGeom prst="wedgeRoundRectCallout">
            <a:avLst>
              <a:gd name="adj1" fmla="val -45830"/>
              <a:gd name="adj2" fmla="val 11476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Alice will get her deposit back either way</a:t>
            </a:r>
          </a:p>
        </p:txBody>
      </p:sp>
    </p:spTree>
    <p:extLst>
      <p:ext uri="{BB962C8B-B14F-4D97-AF65-F5344CB8AC3E}">
        <p14:creationId xmlns:p14="http://schemas.microsoft.com/office/powerpoint/2010/main" val="235939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32353-7DE5-1647-B3C3-2C47AED04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Crypto:   </a:t>
            </a:r>
            <a:r>
              <a:rPr lang="en-US" dirty="0" err="1"/>
              <a:t>CeFi</a:t>
            </a:r>
            <a:r>
              <a:rPr lang="en-US" dirty="0"/>
              <a:t> lending  </a:t>
            </a:r>
            <a:r>
              <a:rPr lang="en-US" sz="2700" dirty="0"/>
              <a:t>(e.g., </a:t>
            </a:r>
            <a:r>
              <a:rPr lang="en-US" sz="2700" dirty="0" err="1"/>
              <a:t>Blockfi</a:t>
            </a:r>
            <a:r>
              <a:rPr lang="en-US" sz="2700" dirty="0"/>
              <a:t>, </a:t>
            </a:r>
            <a:r>
              <a:rPr lang="en-US" sz="2700" dirty="0" err="1"/>
              <a:t>Nexo</a:t>
            </a:r>
            <a:r>
              <a:rPr lang="en-US" sz="2700" dirty="0"/>
              <a:t>, …)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323752-D912-B945-ACF9-6B09DED51C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4029" y="2431434"/>
            <a:ext cx="584281" cy="86432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F699F71-6528-A242-892F-8A628FB47868}"/>
              </a:ext>
            </a:extLst>
          </p:cNvPr>
          <p:cNvGrpSpPr/>
          <p:nvPr/>
        </p:nvGrpSpPr>
        <p:grpSpPr>
          <a:xfrm>
            <a:off x="1480458" y="2315982"/>
            <a:ext cx="2004773" cy="400110"/>
            <a:chOff x="1480458" y="2315982"/>
            <a:chExt cx="2004773" cy="40011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9FDAB0E-71FB-F742-9807-F3BF7BEEC6DA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1480458" y="2705206"/>
              <a:ext cx="200477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F363127-0E25-3149-A8F6-5D6E85CB1C15}"/>
                </a:ext>
              </a:extLst>
            </p:cNvPr>
            <p:cNvSpPr txBox="1"/>
            <p:nvPr/>
          </p:nvSpPr>
          <p:spPr>
            <a:xfrm>
              <a:off x="1652200" y="2315982"/>
              <a:ext cx="14318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deposit ETH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6C46DB4-ABEC-4749-8E5F-C7EF96993C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68679" y="2315982"/>
            <a:ext cx="473557" cy="81647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142F7D8-8C64-CC4A-842C-ED80890F62CC}"/>
              </a:ext>
            </a:extLst>
          </p:cNvPr>
          <p:cNvGrpSpPr/>
          <p:nvPr/>
        </p:nvGrpSpPr>
        <p:grpSpPr>
          <a:xfrm>
            <a:off x="5378668" y="2315982"/>
            <a:ext cx="2004773" cy="400110"/>
            <a:chOff x="5378668" y="2315982"/>
            <a:chExt cx="2004773" cy="40011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9E5EC5F-4594-2149-B973-1A9D26EFD619}"/>
                </a:ext>
              </a:extLst>
            </p:cNvPr>
            <p:cNvCxnSpPr/>
            <p:nvPr/>
          </p:nvCxnSpPr>
          <p:spPr>
            <a:xfrm>
              <a:off x="5378668" y="2705206"/>
              <a:ext cx="200477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21A6366-1F32-DD47-B994-D30584865307}"/>
                </a:ext>
              </a:extLst>
            </p:cNvPr>
            <p:cNvSpPr txBox="1"/>
            <p:nvPr/>
          </p:nvSpPr>
          <p:spPr>
            <a:xfrm>
              <a:off x="5658074" y="2315982"/>
              <a:ext cx="14186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Borrow ETH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40289A-F154-E648-8F40-30F77A8DF5ED}"/>
              </a:ext>
            </a:extLst>
          </p:cNvPr>
          <p:cNvGrpSpPr/>
          <p:nvPr/>
        </p:nvGrpSpPr>
        <p:grpSpPr>
          <a:xfrm>
            <a:off x="5378668" y="3007152"/>
            <a:ext cx="2004773" cy="400110"/>
            <a:chOff x="5248040" y="3415371"/>
            <a:chExt cx="2004773" cy="400110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3C754D1-D64A-B44D-A894-F3A22E0C5C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48040" y="3429110"/>
              <a:ext cx="200477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BB14A7-FD7C-3A49-ABD3-5F8B28306AF4}"/>
                </a:ext>
              </a:extLst>
            </p:cNvPr>
            <p:cNvSpPr txBox="1"/>
            <p:nvPr/>
          </p:nvSpPr>
          <p:spPr>
            <a:xfrm>
              <a:off x="5412542" y="3415371"/>
              <a:ext cx="18063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borrow interest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701F072-E4E3-1942-9A89-80435CFF64FC}"/>
              </a:ext>
            </a:extLst>
          </p:cNvPr>
          <p:cNvGrpSpPr/>
          <p:nvPr/>
        </p:nvGrpSpPr>
        <p:grpSpPr>
          <a:xfrm>
            <a:off x="1437030" y="3004300"/>
            <a:ext cx="2004773" cy="400110"/>
            <a:chOff x="1306402" y="3412519"/>
            <a:chExt cx="2004773" cy="400110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DE1DEB4-CCF3-8C49-BB75-658023FFF8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6402" y="3426258"/>
              <a:ext cx="200477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DE5925D-133C-7E4B-98A7-19611FA1EBDA}"/>
                </a:ext>
              </a:extLst>
            </p:cNvPr>
            <p:cNvSpPr txBox="1"/>
            <p:nvPr/>
          </p:nvSpPr>
          <p:spPr>
            <a:xfrm>
              <a:off x="1449134" y="3412519"/>
              <a:ext cx="18243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deposit interest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C35ACCE-A83E-A944-8A30-FEB40FEB7D75}"/>
              </a:ext>
            </a:extLst>
          </p:cNvPr>
          <p:cNvGrpSpPr/>
          <p:nvPr/>
        </p:nvGrpSpPr>
        <p:grpSpPr>
          <a:xfrm>
            <a:off x="3485231" y="1859082"/>
            <a:ext cx="1804722" cy="1692248"/>
            <a:chOff x="3485231" y="1271252"/>
            <a:chExt cx="1804722" cy="1692248"/>
          </a:xfrm>
        </p:grpSpPr>
        <p:pic>
          <p:nvPicPr>
            <p:cNvPr id="7" name="Picture 4" descr="Bank clipart bank clip art image - Clipartix">
              <a:extLst>
                <a:ext uri="{FF2B5EF4-FFF2-40B4-BE49-F238E27FC236}">
                  <a16:creationId xmlns:a16="http://schemas.microsoft.com/office/drawing/2014/main" id="{1EDDF190-5BBE-4E40-A996-F8DAA22245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43" t="2567" r="11325"/>
            <a:stretch/>
          </p:blipFill>
          <p:spPr bwMode="auto">
            <a:xfrm>
              <a:off x="3485231" y="1271252"/>
              <a:ext cx="1804722" cy="16922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BC32C37-768D-4044-9CBB-AFCF08115B6E}"/>
                </a:ext>
              </a:extLst>
            </p:cNvPr>
            <p:cNvSpPr/>
            <p:nvPr/>
          </p:nvSpPr>
          <p:spPr>
            <a:xfrm>
              <a:off x="4055038" y="1551197"/>
              <a:ext cx="643962" cy="145012"/>
            </a:xfrm>
            <a:prstGeom prst="rect">
              <a:avLst/>
            </a:prstGeom>
            <a:solidFill>
              <a:srgbClr val="DFDBD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tx1"/>
                  </a:solidFill>
                </a:rPr>
                <a:t>CeFi</a:t>
              </a:r>
              <a:endParaRPr lang="en-US" sz="20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5FBD2BE-3383-8C4D-8606-8C01B6FDBF0A}"/>
              </a:ext>
            </a:extLst>
          </p:cNvPr>
          <p:cNvSpPr txBox="1"/>
          <p:nvPr/>
        </p:nvSpPr>
        <p:spPr>
          <a:xfrm>
            <a:off x="3360566" y="3409394"/>
            <a:ext cx="22183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Centralized Finance</a:t>
            </a:r>
          </a:p>
          <a:p>
            <a:pPr algn="ctr"/>
            <a:r>
              <a:rPr lang="en-US" sz="2000" dirty="0">
                <a:latin typeface="+mn-lt"/>
              </a:rPr>
              <a:t>institution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49441F-8F1D-774E-AC19-A540E15C035E}"/>
              </a:ext>
            </a:extLst>
          </p:cNvPr>
          <p:cNvSpPr txBox="1"/>
          <p:nvPr/>
        </p:nvSpPr>
        <p:spPr>
          <a:xfrm>
            <a:off x="618610" y="4282758"/>
            <a:ext cx="7906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Alice gives her assets to the </a:t>
            </a:r>
            <a:r>
              <a:rPr lang="en-US" dirty="0" err="1">
                <a:latin typeface="+mn-lt"/>
              </a:rPr>
              <a:t>CeFi</a:t>
            </a:r>
            <a:r>
              <a:rPr lang="en-US" dirty="0">
                <a:latin typeface="+mn-lt"/>
              </a:rPr>
              <a:t> institution to lend out to Bob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1145F9-8E61-7140-9565-2B344565B5AC}"/>
              </a:ext>
            </a:extLst>
          </p:cNvPr>
          <p:cNvSpPr txBox="1"/>
          <p:nvPr/>
        </p:nvSpPr>
        <p:spPr>
          <a:xfrm>
            <a:off x="664029" y="1159715"/>
            <a:ext cx="4177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Same as with a traditional bank:</a:t>
            </a:r>
          </a:p>
        </p:txBody>
      </p:sp>
    </p:spTree>
    <p:extLst>
      <p:ext uri="{BB962C8B-B14F-4D97-AF65-F5344CB8AC3E}">
        <p14:creationId xmlns:p14="http://schemas.microsoft.com/office/powerpoint/2010/main" val="175917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1A20-E320-CA42-8F8F-AC84CBF20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role of collateral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07039-4138-7248-8B43-671267449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926" y="1200151"/>
            <a:ext cx="8229600" cy="15623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/>
              <a:t>CeFi’s</a:t>
            </a:r>
            <a:r>
              <a:rPr lang="en-US" sz="2400" dirty="0"/>
              <a:t> concern:   what if Bob defaults on loan?</a:t>
            </a:r>
          </a:p>
          <a:p>
            <a:pPr marL="0" indent="0">
              <a:buNone/>
            </a:pPr>
            <a:r>
              <a:rPr lang="en-US" sz="2400" dirty="0"/>
              <a:t>	⟹   </a:t>
            </a:r>
            <a:r>
              <a:rPr lang="en-US" sz="2400" dirty="0" err="1"/>
              <a:t>CeFi</a:t>
            </a:r>
            <a:r>
              <a:rPr lang="en-US" sz="2400" dirty="0"/>
              <a:t> will absorb the loss</a:t>
            </a:r>
          </a:p>
          <a:p>
            <a:pPr marL="0" indent="0">
              <a:spcBef>
                <a:spcPts val="1824"/>
              </a:spcBef>
              <a:buNone/>
            </a:pPr>
            <a:r>
              <a:rPr lang="en-US" sz="2400" dirty="0"/>
              <a:t>Solution:   require Bob to lock up collateral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5E77BE6-F98F-5E49-9C54-2AFEE5362418}"/>
              </a:ext>
            </a:extLst>
          </p:cNvPr>
          <p:cNvGrpSpPr/>
          <p:nvPr/>
        </p:nvGrpSpPr>
        <p:grpSpPr>
          <a:xfrm>
            <a:off x="2732304" y="3682068"/>
            <a:ext cx="3309259" cy="400110"/>
            <a:chOff x="3679371" y="3567768"/>
            <a:chExt cx="3309259" cy="400110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746A5F29-1EFF-1B49-85D4-FFE3BAD28C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9371" y="3943349"/>
              <a:ext cx="3309259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FAA5D4-F708-A545-B5A3-39D6C0FE21FB}"/>
                </a:ext>
              </a:extLst>
            </p:cNvPr>
            <p:cNvSpPr txBox="1"/>
            <p:nvPr/>
          </p:nvSpPr>
          <p:spPr>
            <a:xfrm>
              <a:off x="4460645" y="3567768"/>
              <a:ext cx="16062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Borrow 1 ETH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30C5531-EE4C-C144-AAB6-34BB090D901A}"/>
              </a:ext>
            </a:extLst>
          </p:cNvPr>
          <p:cNvGrpSpPr/>
          <p:nvPr/>
        </p:nvGrpSpPr>
        <p:grpSpPr>
          <a:xfrm>
            <a:off x="654934" y="2290215"/>
            <a:ext cx="7269856" cy="2218980"/>
            <a:chOff x="654934" y="2290215"/>
            <a:chExt cx="7269856" cy="221898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447EDC-1C41-F746-B0D5-937D8EA74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49503" y="3355492"/>
              <a:ext cx="473557" cy="816478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A1A73B1-12E1-5945-A08B-4685054D4BCE}"/>
                </a:ext>
              </a:extLst>
            </p:cNvPr>
            <p:cNvGrpSpPr/>
            <p:nvPr/>
          </p:nvGrpSpPr>
          <p:grpSpPr>
            <a:xfrm>
              <a:off x="654934" y="2816947"/>
              <a:ext cx="1804722" cy="1692248"/>
              <a:chOff x="3485231" y="1271252"/>
              <a:chExt cx="1804722" cy="1692248"/>
            </a:xfrm>
          </p:grpSpPr>
          <p:pic>
            <p:nvPicPr>
              <p:cNvPr id="11" name="Picture 4" descr="Bank clipart bank clip art image - Clipartix">
                <a:extLst>
                  <a:ext uri="{FF2B5EF4-FFF2-40B4-BE49-F238E27FC236}">
                    <a16:creationId xmlns:a16="http://schemas.microsoft.com/office/drawing/2014/main" id="{11C74C28-646B-F54A-8A4E-DB214D6AD3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843" t="2567" r="11325"/>
              <a:stretch/>
            </p:blipFill>
            <p:spPr bwMode="auto">
              <a:xfrm>
                <a:off x="3485231" y="1271252"/>
                <a:ext cx="1804722" cy="1692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B9613BE-A45B-7E44-ADDB-EF1C3B4CA411}"/>
                  </a:ext>
                </a:extLst>
              </p:cNvPr>
              <p:cNvSpPr/>
              <p:nvPr/>
            </p:nvSpPr>
            <p:spPr>
              <a:xfrm>
                <a:off x="4055038" y="1551197"/>
                <a:ext cx="643962" cy="145012"/>
              </a:xfrm>
              <a:prstGeom prst="rect">
                <a:avLst/>
              </a:prstGeom>
              <a:solidFill>
                <a:srgbClr val="DFDBD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 err="1">
                    <a:solidFill>
                      <a:schemeClr val="tx1"/>
                    </a:solidFill>
                  </a:rPr>
                  <a:t>CeFi</a:t>
                </a:r>
                <a:endParaRPr lang="en-US" sz="2000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5EF9106-9F8B-4F47-B793-1D27C16509BE}"/>
                </a:ext>
              </a:extLst>
            </p:cNvPr>
            <p:cNvGrpSpPr/>
            <p:nvPr/>
          </p:nvGrpSpPr>
          <p:grpSpPr>
            <a:xfrm>
              <a:off x="2623447" y="3083650"/>
              <a:ext cx="3418116" cy="400110"/>
              <a:chOff x="3553110" y="2948762"/>
              <a:chExt cx="3418116" cy="400110"/>
            </a:xfrm>
          </p:grpSpPr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A2B6902D-04C3-1C42-B11D-2F44B87481A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53110" y="3337986"/>
                <a:ext cx="341811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6C01996-755F-DE49-920D-09E0AD03C117}"/>
                  </a:ext>
                </a:extLst>
              </p:cNvPr>
              <p:cNvSpPr txBox="1"/>
              <p:nvPr/>
            </p:nvSpPr>
            <p:spPr>
              <a:xfrm>
                <a:off x="4390007" y="2948762"/>
                <a:ext cx="186301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2000" dirty="0">
                    <a:latin typeface="+mn-lt"/>
                  </a:rPr>
                  <a:t>deposit 500 UNI</a:t>
                </a:r>
              </a:p>
            </p:txBody>
          </p:sp>
        </p:grpSp>
        <p:sp>
          <p:nvSpPr>
            <p:cNvPr id="23" name="Rounded Rectangular Callout 22">
              <a:extLst>
                <a:ext uri="{FF2B5EF4-FFF2-40B4-BE49-F238E27FC236}">
                  <a16:creationId xmlns:a16="http://schemas.microsoft.com/office/drawing/2014/main" id="{9740B945-32E9-1245-9726-679382AA541F}"/>
                </a:ext>
              </a:extLst>
            </p:cNvPr>
            <p:cNvSpPr/>
            <p:nvPr/>
          </p:nvSpPr>
          <p:spPr>
            <a:xfrm>
              <a:off x="6476990" y="2290215"/>
              <a:ext cx="1447800" cy="612648"/>
            </a:xfrm>
            <a:prstGeom prst="wedgeRoundRectCallout">
              <a:avLst>
                <a:gd name="adj1" fmla="val -141134"/>
                <a:gd name="adj2" fmla="val 78491"/>
                <a:gd name="adj3" fmla="val 1666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collateral</a:t>
              </a:r>
            </a:p>
          </p:txBody>
        </p:sp>
      </p:grpSp>
      <p:sp>
        <p:nvSpPr>
          <p:cNvPr id="26" name="Rounded Rectangular Callout 25">
            <a:extLst>
              <a:ext uri="{FF2B5EF4-FFF2-40B4-BE49-F238E27FC236}">
                <a16:creationId xmlns:a16="http://schemas.microsoft.com/office/drawing/2014/main" id="{C5DF5E5E-5142-484E-BC1C-D46DA806282E}"/>
              </a:ext>
            </a:extLst>
          </p:cNvPr>
          <p:cNvSpPr/>
          <p:nvPr/>
        </p:nvSpPr>
        <p:spPr>
          <a:xfrm>
            <a:off x="3609326" y="4414121"/>
            <a:ext cx="3309259" cy="612648"/>
          </a:xfrm>
          <a:prstGeom prst="wedgeRoundRectCallout">
            <a:avLst>
              <a:gd name="adj1" fmla="val -22432"/>
              <a:gd name="adj2" fmla="val -9741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over collateralized loan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796081D-EA14-F642-93C7-EBE543A22580}"/>
              </a:ext>
            </a:extLst>
          </p:cNvPr>
          <p:cNvSpPr txBox="1"/>
          <p:nvPr/>
        </p:nvSpPr>
        <p:spPr>
          <a:xfrm>
            <a:off x="6721645" y="992145"/>
            <a:ext cx="2388795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(1 ETH = 100 UNI)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0EE323B-7CAA-574B-9385-C62AED02016F}"/>
              </a:ext>
            </a:extLst>
          </p:cNvPr>
          <p:cNvGrpSpPr/>
          <p:nvPr/>
        </p:nvGrpSpPr>
        <p:grpSpPr>
          <a:xfrm>
            <a:off x="7164495" y="3302066"/>
            <a:ext cx="1926343" cy="1308714"/>
            <a:chOff x="7164495" y="3302066"/>
            <a:chExt cx="1926343" cy="130871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83BC7AF-6947-544D-88C8-E016917B6852}"/>
                </a:ext>
              </a:extLst>
            </p:cNvPr>
            <p:cNvSpPr/>
            <p:nvPr/>
          </p:nvSpPr>
          <p:spPr>
            <a:xfrm>
              <a:off x="7164495" y="3739267"/>
              <a:ext cx="1804722" cy="8715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+ 500 UNI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− 1 ETH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E01CF16-AF43-4D42-8A2C-27FD4275E5D6}"/>
                </a:ext>
              </a:extLst>
            </p:cNvPr>
            <p:cNvSpPr txBox="1"/>
            <p:nvPr/>
          </p:nvSpPr>
          <p:spPr>
            <a:xfrm>
              <a:off x="7165054" y="3302066"/>
              <a:ext cx="19257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debt position: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F4E84CE-553F-444C-9A5A-75BB760E5C97}"/>
              </a:ext>
            </a:extLst>
          </p:cNvPr>
          <p:cNvSpPr txBox="1"/>
          <p:nvPr/>
        </p:nvSpPr>
        <p:spPr>
          <a:xfrm>
            <a:off x="41271" y="4357843"/>
            <a:ext cx="3266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+mn-lt"/>
              </a:rPr>
              <a:t>interest deducted from collateral</a:t>
            </a:r>
          </a:p>
        </p:txBody>
      </p:sp>
    </p:spTree>
    <p:extLst>
      <p:ext uri="{BB962C8B-B14F-4D97-AF65-F5344CB8AC3E}">
        <p14:creationId xmlns:p14="http://schemas.microsoft.com/office/powerpoint/2010/main" val="3871375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1A20-E320-CA42-8F8F-AC84CBF20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role of collateral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07039-4138-7248-8B43-671267449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36861"/>
            <a:ext cx="8229600" cy="19905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Several things can happen next:</a:t>
            </a:r>
          </a:p>
          <a:p>
            <a:pPr marL="457200" indent="-457200">
              <a:buAutoNum type="arabicParenBoth"/>
            </a:pPr>
            <a:r>
              <a:rPr lang="en-US" sz="2400" b="1" dirty="0"/>
              <a:t>Bob repays loan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447EDC-1C41-F746-B0D5-937D8EA744A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4768" y="3588050"/>
            <a:ext cx="473557" cy="81647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5E77BE6-F98F-5E49-9C54-2AFEE5362418}"/>
              </a:ext>
            </a:extLst>
          </p:cNvPr>
          <p:cNvGrpSpPr/>
          <p:nvPr/>
        </p:nvGrpSpPr>
        <p:grpSpPr>
          <a:xfrm>
            <a:off x="2547569" y="3914626"/>
            <a:ext cx="3309259" cy="707886"/>
            <a:chOff x="3679371" y="3567768"/>
            <a:chExt cx="3309259" cy="707886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746A5F29-1EFF-1B49-85D4-FFE3BAD28C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9371" y="3943349"/>
              <a:ext cx="3309259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FAA5D4-F708-A545-B5A3-39D6C0FE21FB}"/>
                </a:ext>
              </a:extLst>
            </p:cNvPr>
            <p:cNvSpPr txBox="1"/>
            <p:nvPr/>
          </p:nvSpPr>
          <p:spPr>
            <a:xfrm>
              <a:off x="4054841" y="3567768"/>
              <a:ext cx="24658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+mn-lt"/>
                </a:rPr>
                <a:t>redeem UNI collateral</a:t>
              </a:r>
            </a:p>
            <a:p>
              <a:pPr algn="ctr"/>
              <a:r>
                <a:rPr lang="en-US" sz="2000" dirty="0">
                  <a:latin typeface="+mn-lt"/>
                </a:rPr>
                <a:t>(minus interest)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A1A73B1-12E1-5945-A08B-4685054D4BCE}"/>
              </a:ext>
            </a:extLst>
          </p:cNvPr>
          <p:cNvGrpSpPr/>
          <p:nvPr/>
        </p:nvGrpSpPr>
        <p:grpSpPr>
          <a:xfrm>
            <a:off x="470199" y="3131150"/>
            <a:ext cx="1804722" cy="1692248"/>
            <a:chOff x="3485231" y="1271252"/>
            <a:chExt cx="1804722" cy="1692248"/>
          </a:xfrm>
        </p:grpSpPr>
        <p:pic>
          <p:nvPicPr>
            <p:cNvPr id="11" name="Picture 4" descr="Bank clipart bank clip art image - Clipartix">
              <a:extLst>
                <a:ext uri="{FF2B5EF4-FFF2-40B4-BE49-F238E27FC236}">
                  <a16:creationId xmlns:a16="http://schemas.microsoft.com/office/drawing/2014/main" id="{11C74C28-646B-F54A-8A4E-DB214D6AD36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43" t="2567" r="11325"/>
            <a:stretch/>
          </p:blipFill>
          <p:spPr bwMode="auto">
            <a:xfrm>
              <a:off x="3485231" y="1271252"/>
              <a:ext cx="1804722" cy="16922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9613BE-A45B-7E44-ADDB-EF1C3B4CA411}"/>
                </a:ext>
              </a:extLst>
            </p:cNvPr>
            <p:cNvSpPr/>
            <p:nvPr/>
          </p:nvSpPr>
          <p:spPr>
            <a:xfrm>
              <a:off x="4055038" y="1551197"/>
              <a:ext cx="643962" cy="145012"/>
            </a:xfrm>
            <a:prstGeom prst="rect">
              <a:avLst/>
            </a:prstGeom>
            <a:solidFill>
              <a:srgbClr val="DFDBD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tx1"/>
                  </a:solidFill>
                </a:rPr>
                <a:t>CeFi</a:t>
              </a:r>
              <a:endParaRPr lang="en-US" sz="20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EF9106-9F8B-4F47-B793-1D27C16509BE}"/>
              </a:ext>
            </a:extLst>
          </p:cNvPr>
          <p:cNvGrpSpPr/>
          <p:nvPr/>
        </p:nvGrpSpPr>
        <p:grpSpPr>
          <a:xfrm>
            <a:off x="2438712" y="3316208"/>
            <a:ext cx="3418116" cy="400110"/>
            <a:chOff x="3553110" y="2948762"/>
            <a:chExt cx="3418116" cy="40011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2B6902D-04C3-1C42-B11D-2F44B87481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53110" y="3337986"/>
              <a:ext cx="341811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6C01996-755F-DE49-920D-09E0AD03C117}"/>
                </a:ext>
              </a:extLst>
            </p:cNvPr>
            <p:cNvSpPr txBox="1"/>
            <p:nvPr/>
          </p:nvSpPr>
          <p:spPr>
            <a:xfrm>
              <a:off x="4390007" y="2948762"/>
              <a:ext cx="14236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latin typeface="+mn-lt"/>
                </a:rPr>
                <a:t>repay 1 ETH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85CB6C1-9505-1445-89E5-00203A998C58}"/>
              </a:ext>
            </a:extLst>
          </p:cNvPr>
          <p:cNvSpPr txBox="1"/>
          <p:nvPr/>
        </p:nvSpPr>
        <p:spPr>
          <a:xfrm>
            <a:off x="6688985" y="992145"/>
            <a:ext cx="2388795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(1 ETH = 100 UNI)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6C9383E-8D19-2644-9568-4391DB1AA448}"/>
              </a:ext>
            </a:extLst>
          </p:cNvPr>
          <p:cNvGrpSpPr/>
          <p:nvPr/>
        </p:nvGrpSpPr>
        <p:grpSpPr>
          <a:xfrm>
            <a:off x="7164495" y="3302066"/>
            <a:ext cx="1926343" cy="1308714"/>
            <a:chOff x="7164495" y="3302066"/>
            <a:chExt cx="1926343" cy="130871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187B5DB-46DC-C042-8626-9E0D4B9627F4}"/>
                </a:ext>
              </a:extLst>
            </p:cNvPr>
            <p:cNvSpPr/>
            <p:nvPr/>
          </p:nvSpPr>
          <p:spPr>
            <a:xfrm>
              <a:off x="7164495" y="3739267"/>
              <a:ext cx="1804722" cy="8715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+ 500 UNI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− 1 ETH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023397-DB4E-D84A-B5E0-4EBE034CE17F}"/>
                </a:ext>
              </a:extLst>
            </p:cNvPr>
            <p:cNvSpPr txBox="1"/>
            <p:nvPr/>
          </p:nvSpPr>
          <p:spPr>
            <a:xfrm>
              <a:off x="7165054" y="3302066"/>
              <a:ext cx="19257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latin typeface="+mn-lt"/>
                </a:rPr>
                <a:t>debt position: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FE16842-6BD3-1448-B830-0304E969D2E4}"/>
              </a:ext>
            </a:extLst>
          </p:cNvPr>
          <p:cNvSpPr txBox="1"/>
          <p:nvPr/>
        </p:nvSpPr>
        <p:spPr>
          <a:xfrm>
            <a:off x="7090729" y="3077978"/>
            <a:ext cx="111120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800" b="1" dirty="0">
                <a:solidFill>
                  <a:srgbClr val="FF0000"/>
                </a:solidFill>
                <a:latin typeface="+mn-lt"/>
              </a:rPr>
              <a:t>×</a:t>
            </a:r>
          </a:p>
        </p:txBody>
      </p:sp>
    </p:spTree>
    <p:extLst>
      <p:ext uri="{BB962C8B-B14F-4D97-AF65-F5344CB8AC3E}">
        <p14:creationId xmlns:p14="http://schemas.microsoft.com/office/powerpoint/2010/main" val="90962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 smtClean="0">
            <a:latin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91994</TotalTime>
  <Words>2526</Words>
  <Application>Microsoft Macintosh PowerPoint</Application>
  <PresentationFormat>On-screen Show (16:9)</PresentationFormat>
  <Paragraphs>411</Paragraphs>
  <Slides>47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0" baseType="lpstr">
      <vt:lpstr>Arial</vt:lpstr>
      <vt:lpstr>Calibri</vt:lpstr>
      <vt:lpstr>Office Theme</vt:lpstr>
      <vt:lpstr>DeFi Lending Systems</vt:lpstr>
      <vt:lpstr>A few words on WorldCoin</vt:lpstr>
      <vt:lpstr>Where we are in the course</vt:lpstr>
      <vt:lpstr>DeFi Lending Protocols</vt:lpstr>
      <vt:lpstr>The role of banks in the economy</vt:lpstr>
      <vt:lpstr>The role of banks in the economy</vt:lpstr>
      <vt:lpstr>Crypto:   CeFi lending  (e.g., Blockfi, Nexo, …)</vt:lpstr>
      <vt:lpstr>The role of collateral</vt:lpstr>
      <vt:lpstr>The role of collateral</vt:lpstr>
      <vt:lpstr>The role of collateral</vt:lpstr>
      <vt:lpstr>The role of collateral</vt:lpstr>
      <vt:lpstr>Terminology</vt:lpstr>
      <vt:lpstr>Collateral factor</vt:lpstr>
      <vt:lpstr>Health of a debt position</vt:lpstr>
      <vt:lpstr>Example:  Aave dashboard   (a DeFi lending Dapp)</vt:lpstr>
      <vt:lpstr>Why borrow ETH?</vt:lpstr>
      <vt:lpstr>The problem with CeFi lending</vt:lpstr>
      <vt:lpstr>DeFi  Lending</vt:lpstr>
      <vt:lpstr>A first idea:  an order book Dapp</vt:lpstr>
      <vt:lpstr>Challenges</vt:lpstr>
      <vt:lpstr>A better approach:  liquidity pools</vt:lpstr>
      <vt:lpstr>Example:   Compound cTokens</vt:lpstr>
      <vt:lpstr>Borrowers</vt:lpstr>
      <vt:lpstr>The exchange rate</vt:lpstr>
      <vt:lpstr>The interest rate:  constantly updates</vt:lpstr>
      <vt:lpstr>Example: Compound DAI market</vt:lpstr>
      <vt:lpstr>Liquidation:    debt &gt; BorrowCapacity</vt:lpstr>
      <vt:lpstr>Liquidation:    debt &gt; BorrowCapacity</vt:lpstr>
      <vt:lpstr>What is liquidation risk?</vt:lpstr>
      <vt:lpstr>Summary &amp; stats</vt:lpstr>
      <vt:lpstr>Summary &amp; stats</vt:lpstr>
      <vt:lpstr>Flash loans</vt:lpstr>
      <vt:lpstr>What is a flash loan?</vt:lpstr>
      <vt:lpstr>Use cases</vt:lpstr>
      <vt:lpstr>Risk free arbitrage</vt:lpstr>
      <vt:lpstr>Collateral swap</vt:lpstr>
      <vt:lpstr>Flash loans amounts on Aave   (in 2021)</vt:lpstr>
      <vt:lpstr>END  OF  LECTURE</vt:lpstr>
      <vt:lpstr>Recall the four application areas</vt:lpstr>
      <vt:lpstr>Digital assets  (NFTs)</vt:lpstr>
      <vt:lpstr>ERC-721    (subset)</vt:lpstr>
      <vt:lpstr>PowerPoint Presentation</vt:lpstr>
      <vt:lpstr>PowerPoint Presentation</vt:lpstr>
      <vt:lpstr>Example:   CryptoPunks   (generated in 2017)</vt:lpstr>
      <vt:lpstr>digital assets:  where is this going?</vt:lpstr>
      <vt:lpstr>Decentralized orgs  (DAO)</vt:lpstr>
      <vt:lpstr>Examples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Monica Lam</dc:creator>
  <cp:lastModifiedBy>Dan Boneh</cp:lastModifiedBy>
  <cp:revision>1244</cp:revision>
  <cp:lastPrinted>2015-09-20T23:02:57Z</cp:lastPrinted>
  <dcterms:created xsi:type="dcterms:W3CDTF">2010-10-17T19:58:05Z</dcterms:created>
  <dcterms:modified xsi:type="dcterms:W3CDTF">2021-10-26T16:15:54Z</dcterms:modified>
</cp:coreProperties>
</file>